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147474887" r:id="rId5"/>
    <p:sldId id="2147474888" r:id="rId6"/>
    <p:sldId id="2147474889" r:id="rId7"/>
    <p:sldId id="2147474890" r:id="rId8"/>
    <p:sldId id="303" r:id="rId9"/>
    <p:sldId id="305" r:id="rId10"/>
    <p:sldId id="306" r:id="rId11"/>
    <p:sldId id="307" r:id="rId12"/>
    <p:sldId id="2147474885" r:id="rId13"/>
    <p:sldId id="309" r:id="rId14"/>
    <p:sldId id="31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F1C8"/>
    <a:srgbClr val="BFF0C5"/>
    <a:srgbClr val="68DC78"/>
    <a:srgbClr val="4DD55F"/>
    <a:srgbClr val="C40F0F"/>
    <a:srgbClr val="DA6B6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สไตล์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9" autoAdjust="0"/>
    <p:restoredTop sz="94629"/>
  </p:normalViewPr>
  <p:slideViewPr>
    <p:cSldViewPr snapToGrid="0">
      <p:cViewPr varScale="1">
        <p:scale>
          <a:sx n="106" d="100"/>
          <a:sy n="106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ravit Harncharoenchit" userId="55356e46-72e4-4b0d-946f-7aa259aaad34" providerId="ADAL" clId="{4B416632-75F3-4535-9CA3-7F8C9DDF70B0}"/>
    <pc:docChg chg="undo custSel addSld delSld modSld modMainMaster">
      <pc:chgData name="Soravit Harncharoenchit" userId="55356e46-72e4-4b0d-946f-7aa259aaad34" providerId="ADAL" clId="{4B416632-75F3-4535-9CA3-7F8C9DDF70B0}" dt="2026-06-17T03:00:57.561" v="4755" actId="207"/>
      <pc:docMkLst>
        <pc:docMk/>
      </pc:docMkLst>
      <pc:sldChg chg="modSp mod">
        <pc:chgData name="Soravit Harncharoenchit" userId="55356e46-72e4-4b0d-946f-7aa259aaad34" providerId="ADAL" clId="{4B416632-75F3-4535-9CA3-7F8C9DDF70B0}" dt="2026-06-08T06:40:43.001" v="4746" actId="20577"/>
        <pc:sldMkLst>
          <pc:docMk/>
          <pc:sldMk cId="3850364781" sldId="303"/>
        </pc:sldMkLst>
        <pc:spChg chg="mod">
          <ac:chgData name="Soravit Harncharoenchit" userId="55356e46-72e4-4b0d-946f-7aa259aaad34" providerId="ADAL" clId="{4B416632-75F3-4535-9CA3-7F8C9DDF70B0}" dt="2026-06-08T06:40:43.001" v="4746" actId="20577"/>
          <ac:spMkLst>
            <pc:docMk/>
            <pc:sldMk cId="3850364781" sldId="303"/>
            <ac:spMk id="15" creationId="{CEAD0F5E-E975-C41C-7970-299FCE10473C}"/>
          </ac:spMkLst>
        </pc:spChg>
        <pc:spChg chg="mod">
          <ac:chgData name="Soravit Harncharoenchit" userId="55356e46-72e4-4b0d-946f-7aa259aaad34" providerId="ADAL" clId="{4B416632-75F3-4535-9CA3-7F8C9DDF70B0}" dt="2026-06-08T06:40:40.113" v="4745" actId="20577"/>
          <ac:spMkLst>
            <pc:docMk/>
            <pc:sldMk cId="3850364781" sldId="303"/>
            <ac:spMk id="20" creationId="{AA1F8CA8-7F1A-8399-DBC4-80454AA1B234}"/>
          </ac:spMkLst>
        </pc:spChg>
      </pc:sldChg>
      <pc:sldChg chg="modSp mod">
        <pc:chgData name="Soravit Harncharoenchit" userId="55356e46-72e4-4b0d-946f-7aa259aaad34" providerId="ADAL" clId="{4B416632-75F3-4535-9CA3-7F8C9DDF70B0}" dt="2026-06-05T05:02:28.537" v="3948" actId="20577"/>
        <pc:sldMkLst>
          <pc:docMk/>
          <pc:sldMk cId="1875490132" sldId="305"/>
        </pc:sldMkLst>
        <pc:spChg chg="mod">
          <ac:chgData name="Soravit Harncharoenchit" userId="55356e46-72e4-4b0d-946f-7aa259aaad34" providerId="ADAL" clId="{4B416632-75F3-4535-9CA3-7F8C9DDF70B0}" dt="2026-06-05T05:02:28.537" v="3948" actId="20577"/>
          <ac:spMkLst>
            <pc:docMk/>
            <pc:sldMk cId="1875490132" sldId="305"/>
            <ac:spMk id="5" creationId="{49F9D6B0-1632-13BC-6215-47012E36E06E}"/>
          </ac:spMkLst>
        </pc:spChg>
      </pc:sldChg>
      <pc:sldChg chg="addSp modSp add mod">
        <pc:chgData name="Soravit Harncharoenchit" userId="55356e46-72e4-4b0d-946f-7aa259aaad34" providerId="ADAL" clId="{4B416632-75F3-4535-9CA3-7F8C9DDF70B0}" dt="2026-05-18T10:11:23.825" v="3572" actId="1076"/>
        <pc:sldMkLst>
          <pc:docMk/>
          <pc:sldMk cId="15772947" sldId="2147474885"/>
        </pc:sldMkLst>
        <pc:spChg chg="mod">
          <ac:chgData name="Soravit Harncharoenchit" userId="55356e46-72e4-4b0d-946f-7aa259aaad34" providerId="ADAL" clId="{4B416632-75F3-4535-9CA3-7F8C9DDF70B0}" dt="2026-05-18T09:55:35.694" v="2970" actId="207"/>
          <ac:spMkLst>
            <pc:docMk/>
            <pc:sldMk cId="15772947" sldId="2147474885"/>
            <ac:spMk id="6" creationId="{F46557F7-7F9B-7BB4-1557-15FD41225B1B}"/>
          </ac:spMkLst>
        </pc:spChg>
      </pc:sldChg>
      <pc:sldChg chg="addSp delSp modSp add mod">
        <pc:chgData name="Soravit Harncharoenchit" userId="55356e46-72e4-4b0d-946f-7aa259aaad34" providerId="ADAL" clId="{4B416632-75F3-4535-9CA3-7F8C9DDF70B0}" dt="2026-06-17T03:00:48.026" v="4752" actId="207"/>
        <pc:sldMkLst>
          <pc:docMk/>
          <pc:sldMk cId="247767900" sldId="2147474887"/>
        </pc:sldMkLst>
        <pc:spChg chg="mod">
          <ac:chgData name="Soravit Harncharoenchit" userId="55356e46-72e4-4b0d-946f-7aa259aaad34" providerId="ADAL" clId="{4B416632-75F3-4535-9CA3-7F8C9DDF70B0}" dt="2026-06-05T06:19:41.030" v="4285" actId="1035"/>
          <ac:spMkLst>
            <pc:docMk/>
            <pc:sldMk cId="247767900" sldId="2147474887"/>
            <ac:spMk id="4" creationId="{0B023693-3A91-1FA5-5594-6E3AD87341CF}"/>
          </ac:spMkLst>
        </pc:spChg>
        <pc:spChg chg="add mod">
          <ac:chgData name="Soravit Harncharoenchit" userId="55356e46-72e4-4b0d-946f-7aa259aaad34" providerId="ADAL" clId="{4B416632-75F3-4535-9CA3-7F8C9DDF70B0}" dt="2026-06-05T06:19:36.167" v="4273"/>
          <ac:spMkLst>
            <pc:docMk/>
            <pc:sldMk cId="247767900" sldId="2147474887"/>
            <ac:spMk id="7" creationId="{743D484C-C880-FE26-74D5-047582279B39}"/>
          </ac:spMkLst>
        </pc:spChg>
        <pc:graphicFrameChg chg="add mod modGraphic">
          <ac:chgData name="Soravit Harncharoenchit" userId="55356e46-72e4-4b0d-946f-7aa259aaad34" providerId="ADAL" clId="{4B416632-75F3-4535-9CA3-7F8C9DDF70B0}" dt="2026-06-17T03:00:48.026" v="4752" actId="207"/>
          <ac:graphicFrameMkLst>
            <pc:docMk/>
            <pc:sldMk cId="247767900" sldId="2147474887"/>
            <ac:graphicFrameMk id="2" creationId="{8432E5A1-CBE2-0152-BD39-9559273F0D28}"/>
          </ac:graphicFrameMkLst>
        </pc:graphicFrameChg>
        <pc:graphicFrameChg chg="mod modGraphic">
          <ac:chgData name="Soravit Harncharoenchit" userId="55356e46-72e4-4b0d-946f-7aa259aaad34" providerId="ADAL" clId="{4B416632-75F3-4535-9CA3-7F8C9DDF70B0}" dt="2026-06-17T02:59:40.694" v="4747" actId="207"/>
          <ac:graphicFrameMkLst>
            <pc:docMk/>
            <pc:sldMk cId="247767900" sldId="2147474887"/>
            <ac:graphicFrameMk id="8" creationId="{6F37ADAD-17C6-BC07-EADC-9CD22F1B5742}"/>
          </ac:graphicFrameMkLst>
        </pc:graphicFrameChg>
      </pc:sldChg>
      <pc:sldChg chg="addSp delSp modSp add mod">
        <pc:chgData name="Soravit Harncharoenchit" userId="55356e46-72e4-4b0d-946f-7aa259aaad34" providerId="ADAL" clId="{4B416632-75F3-4535-9CA3-7F8C9DDF70B0}" dt="2026-06-17T03:00:50.864" v="4753" actId="207"/>
        <pc:sldMkLst>
          <pc:docMk/>
          <pc:sldMk cId="1531855403" sldId="2147474888"/>
        </pc:sldMkLst>
        <pc:spChg chg="add mod">
          <ac:chgData name="Soravit Harncharoenchit" userId="55356e46-72e4-4b0d-946f-7aa259aaad34" providerId="ADAL" clId="{4B416632-75F3-4535-9CA3-7F8C9DDF70B0}" dt="2026-06-05T06:19:57.731" v="4351"/>
          <ac:spMkLst>
            <pc:docMk/>
            <pc:sldMk cId="1531855403" sldId="2147474888"/>
            <ac:spMk id="5" creationId="{1527B512-CFDF-DF7C-9390-7DB1C9EBDDB2}"/>
          </ac:spMkLst>
        </pc:spChg>
        <pc:graphicFrameChg chg="mod modGraphic">
          <ac:chgData name="Soravit Harncharoenchit" userId="55356e46-72e4-4b0d-946f-7aa259aaad34" providerId="ADAL" clId="{4B416632-75F3-4535-9CA3-7F8C9DDF70B0}" dt="2026-06-17T03:00:50.864" v="4753" actId="207"/>
          <ac:graphicFrameMkLst>
            <pc:docMk/>
            <pc:sldMk cId="1531855403" sldId="2147474888"/>
            <ac:graphicFrameMk id="2" creationId="{EEF54DFD-8700-339A-D96D-EE84018FB47E}"/>
          </ac:graphicFrameMkLst>
        </pc:graphicFrameChg>
        <pc:graphicFrameChg chg="mod modGraphic">
          <ac:chgData name="Soravit Harncharoenchit" userId="55356e46-72e4-4b0d-946f-7aa259aaad34" providerId="ADAL" clId="{4B416632-75F3-4535-9CA3-7F8C9DDF70B0}" dt="2026-06-17T02:59:44.771" v="4748" actId="207"/>
          <ac:graphicFrameMkLst>
            <pc:docMk/>
            <pc:sldMk cId="1531855403" sldId="2147474888"/>
            <ac:graphicFrameMk id="8" creationId="{266B1A2D-8009-8497-BA9C-2F1351B6E25D}"/>
          </ac:graphicFrameMkLst>
        </pc:graphicFrameChg>
      </pc:sldChg>
      <pc:sldChg chg="addSp delSp modSp add mod">
        <pc:chgData name="Soravit Harncharoenchit" userId="55356e46-72e4-4b0d-946f-7aa259aaad34" providerId="ADAL" clId="{4B416632-75F3-4535-9CA3-7F8C9DDF70B0}" dt="2026-06-17T03:00:53.479" v="4754" actId="207"/>
        <pc:sldMkLst>
          <pc:docMk/>
          <pc:sldMk cId="3883463945" sldId="2147474889"/>
        </pc:sldMkLst>
        <pc:spChg chg="add mod">
          <ac:chgData name="Soravit Harncharoenchit" userId="55356e46-72e4-4b0d-946f-7aa259aaad34" providerId="ADAL" clId="{4B416632-75F3-4535-9CA3-7F8C9DDF70B0}" dt="2026-06-05T06:21:04.489" v="4395"/>
          <ac:spMkLst>
            <pc:docMk/>
            <pc:sldMk cId="3883463945" sldId="2147474889"/>
            <ac:spMk id="3" creationId="{5FE63D9A-1CBA-3FDF-E927-E274E3FAB12C}"/>
          </ac:spMkLst>
        </pc:spChg>
        <pc:graphicFrameChg chg="mod modGraphic">
          <ac:chgData name="Soravit Harncharoenchit" userId="55356e46-72e4-4b0d-946f-7aa259aaad34" providerId="ADAL" clId="{4B416632-75F3-4535-9CA3-7F8C9DDF70B0}" dt="2026-06-17T03:00:53.479" v="4754" actId="207"/>
          <ac:graphicFrameMkLst>
            <pc:docMk/>
            <pc:sldMk cId="3883463945" sldId="2147474889"/>
            <ac:graphicFrameMk id="2" creationId="{B50B27E7-D7E2-011D-1A70-046F8B6B8831}"/>
          </ac:graphicFrameMkLst>
        </pc:graphicFrameChg>
        <pc:graphicFrameChg chg="mod modGraphic">
          <ac:chgData name="Soravit Harncharoenchit" userId="55356e46-72e4-4b0d-946f-7aa259aaad34" providerId="ADAL" clId="{4B416632-75F3-4535-9CA3-7F8C9DDF70B0}" dt="2026-06-17T02:59:47.667" v="4749" actId="207"/>
          <ac:graphicFrameMkLst>
            <pc:docMk/>
            <pc:sldMk cId="3883463945" sldId="2147474889"/>
            <ac:graphicFrameMk id="8" creationId="{E785EF5F-B6F0-1D48-E68C-D3F0568F7C0B}"/>
          </ac:graphicFrameMkLst>
        </pc:graphicFrameChg>
      </pc:sldChg>
      <pc:sldChg chg="addSp delSp modSp add mod">
        <pc:chgData name="Soravit Harncharoenchit" userId="55356e46-72e4-4b0d-946f-7aa259aaad34" providerId="ADAL" clId="{4B416632-75F3-4535-9CA3-7F8C9DDF70B0}" dt="2026-06-17T03:00:57.561" v="4755" actId="207"/>
        <pc:sldMkLst>
          <pc:docMk/>
          <pc:sldMk cId="1214268949" sldId="2147474890"/>
        </pc:sldMkLst>
        <pc:spChg chg="mod">
          <ac:chgData name="Soravit Harncharoenchit" userId="55356e46-72e4-4b0d-946f-7aa259aaad34" providerId="ADAL" clId="{4B416632-75F3-4535-9CA3-7F8C9DDF70B0}" dt="2026-06-05T06:26:01.119" v="4478"/>
          <ac:spMkLst>
            <pc:docMk/>
            <pc:sldMk cId="1214268949" sldId="2147474890"/>
            <ac:spMk id="3" creationId="{AA2B87B6-3C52-48F4-4B26-BED5FE630557}"/>
          </ac:spMkLst>
        </pc:spChg>
        <pc:graphicFrameChg chg="add mod modGraphic">
          <ac:chgData name="Soravit Harncharoenchit" userId="55356e46-72e4-4b0d-946f-7aa259aaad34" providerId="ADAL" clId="{4B416632-75F3-4535-9CA3-7F8C9DDF70B0}" dt="2026-06-17T03:00:57.561" v="4755" actId="207"/>
          <ac:graphicFrameMkLst>
            <pc:docMk/>
            <pc:sldMk cId="1214268949" sldId="2147474890"/>
            <ac:graphicFrameMk id="5" creationId="{86B91389-86C2-65F7-6FAF-96738902F7D6}"/>
          </ac:graphicFrameMkLst>
        </pc:graphicFrameChg>
        <pc:graphicFrameChg chg="mod modGraphic">
          <ac:chgData name="Soravit Harncharoenchit" userId="55356e46-72e4-4b0d-946f-7aa259aaad34" providerId="ADAL" clId="{4B416632-75F3-4535-9CA3-7F8C9DDF70B0}" dt="2026-06-17T02:59:50.428" v="4750" actId="207"/>
          <ac:graphicFrameMkLst>
            <pc:docMk/>
            <pc:sldMk cId="1214268949" sldId="2147474890"/>
            <ac:graphicFrameMk id="8" creationId="{8EACB447-06C7-9CE1-F1CF-D4A3FC77F932}"/>
          </ac:graphicFrameMkLst>
        </pc:graphicFrameChg>
      </pc:sldChg>
    </pc:docChg>
  </pc:docChgLst>
  <pc:docChgLst>
    <pc:chgData name="Soravit Harncharoenchit" userId="55356e46-72e4-4b0d-946f-7aa259aaad34" providerId="ADAL" clId="{638776E1-511D-4F8C-8995-4422F606B88A}"/>
    <pc:docChg chg="undo custSel addSld delSld modSld modMainMaster">
      <pc:chgData name="Soravit Harncharoenchit" userId="55356e46-72e4-4b0d-946f-7aa259aaad34" providerId="ADAL" clId="{638776E1-511D-4F8C-8995-4422F606B88A}" dt="2026-05-26T05:17:00.693" v="31"/>
      <pc:docMkLst>
        <pc:docMk/>
      </pc:docMkLst>
      <pc:sldChg chg="addSp delSp modSp add mod setBg">
        <pc:chgData name="Soravit Harncharoenchit" userId="55356e46-72e4-4b0d-946f-7aa259aaad34" providerId="ADAL" clId="{638776E1-511D-4F8C-8995-4422F606B88A}" dt="2026-05-26T05:17:00.693" v="31"/>
        <pc:sldMkLst>
          <pc:docMk/>
          <pc:sldMk cId="3850364781" sldId="303"/>
        </pc:sldMkLst>
      </pc:sldChg>
      <pc:sldChg chg="add">
        <pc:chgData name="Soravit Harncharoenchit" userId="55356e46-72e4-4b0d-946f-7aa259aaad34" providerId="ADAL" clId="{638776E1-511D-4F8C-8995-4422F606B88A}" dt="2026-05-26T05:12:28.868" v="1"/>
        <pc:sldMkLst>
          <pc:docMk/>
          <pc:sldMk cId="1875490132" sldId="305"/>
        </pc:sldMkLst>
      </pc:sldChg>
      <pc:sldChg chg="add">
        <pc:chgData name="Soravit Harncharoenchit" userId="55356e46-72e4-4b0d-946f-7aa259aaad34" providerId="ADAL" clId="{638776E1-511D-4F8C-8995-4422F606B88A}" dt="2026-05-26T05:12:28.868" v="1"/>
        <pc:sldMkLst>
          <pc:docMk/>
          <pc:sldMk cId="1101984556" sldId="306"/>
        </pc:sldMkLst>
      </pc:sldChg>
      <pc:sldChg chg="add">
        <pc:chgData name="Soravit Harncharoenchit" userId="55356e46-72e4-4b0d-946f-7aa259aaad34" providerId="ADAL" clId="{638776E1-511D-4F8C-8995-4422F606B88A}" dt="2026-05-26T05:12:28.868" v="1"/>
        <pc:sldMkLst>
          <pc:docMk/>
          <pc:sldMk cId="840964551" sldId="307"/>
        </pc:sldMkLst>
      </pc:sldChg>
      <pc:sldChg chg="add">
        <pc:chgData name="Soravit Harncharoenchit" userId="55356e46-72e4-4b0d-946f-7aa259aaad34" providerId="ADAL" clId="{638776E1-511D-4F8C-8995-4422F606B88A}" dt="2026-05-26T05:12:28.868" v="1"/>
        <pc:sldMkLst>
          <pc:docMk/>
          <pc:sldMk cId="1373263684" sldId="309"/>
        </pc:sldMkLst>
      </pc:sldChg>
      <pc:sldChg chg="addSp delSp modSp add mod">
        <pc:chgData name="Soravit Harncharoenchit" userId="55356e46-72e4-4b0d-946f-7aa259aaad34" providerId="ADAL" clId="{638776E1-511D-4F8C-8995-4422F606B88A}" dt="2026-05-26T05:13:16.274" v="11" actId="478"/>
        <pc:sldMkLst>
          <pc:docMk/>
          <pc:sldMk cId="642199968" sldId="310"/>
        </pc:sldMkLst>
        <pc:spChg chg="mod">
          <ac:chgData name="Soravit Harncharoenchit" userId="55356e46-72e4-4b0d-946f-7aa259aaad34" providerId="ADAL" clId="{638776E1-511D-4F8C-8995-4422F606B88A}" dt="2026-05-26T05:13:05.078" v="9" actId="207"/>
          <ac:spMkLst>
            <pc:docMk/>
            <pc:sldMk cId="642199968" sldId="310"/>
            <ac:spMk id="40" creationId="{3B62DEC3-ECAC-4D08-D23A-9FF7DEEC094C}"/>
          </ac:spMkLst>
        </pc:spChg>
        <pc:spChg chg="mod">
          <ac:chgData name="Soravit Harncharoenchit" userId="55356e46-72e4-4b0d-946f-7aa259aaad34" providerId="ADAL" clId="{638776E1-511D-4F8C-8995-4422F606B88A}" dt="2026-05-26T05:13:13.577" v="10" actId="207"/>
          <ac:spMkLst>
            <pc:docMk/>
            <pc:sldMk cId="642199968" sldId="310"/>
            <ac:spMk id="85" creationId="{63F8BABD-9FB0-5543-D9E9-52D561F39DC9}"/>
          </ac:spMkLst>
        </pc:spChg>
        <pc:spChg chg="mod">
          <ac:chgData name="Soravit Harncharoenchit" userId="55356e46-72e4-4b0d-946f-7aa259aaad34" providerId="ADAL" clId="{638776E1-511D-4F8C-8995-4422F606B88A}" dt="2026-05-26T05:13:13.577" v="10" actId="207"/>
          <ac:spMkLst>
            <pc:docMk/>
            <pc:sldMk cId="642199968" sldId="310"/>
            <ac:spMk id="86" creationId="{1D2B2974-0AEB-61B3-88B4-A30852E9FDE9}"/>
          </ac:spMkLst>
        </pc:spChg>
        <pc:spChg chg="mod">
          <ac:chgData name="Soravit Harncharoenchit" userId="55356e46-72e4-4b0d-946f-7aa259aaad34" providerId="ADAL" clId="{638776E1-511D-4F8C-8995-4422F606B88A}" dt="2026-05-26T05:13:13.577" v="10" actId="207"/>
          <ac:spMkLst>
            <pc:docMk/>
            <pc:sldMk cId="642199968" sldId="310"/>
            <ac:spMk id="87" creationId="{5797DC88-0B3E-5A3B-22B3-B895470A6217}"/>
          </ac:spMkLst>
        </pc:spChg>
        <pc:spChg chg="mod">
          <ac:chgData name="Soravit Harncharoenchit" userId="55356e46-72e4-4b0d-946f-7aa259aaad34" providerId="ADAL" clId="{638776E1-511D-4F8C-8995-4422F606B88A}" dt="2026-05-26T05:13:13.577" v="10" actId="207"/>
          <ac:spMkLst>
            <pc:docMk/>
            <pc:sldMk cId="642199968" sldId="310"/>
            <ac:spMk id="89" creationId="{3782A7B4-7447-09FA-B980-BFA723A31ECA}"/>
          </ac:spMkLst>
        </pc:spChg>
        <pc:spChg chg="mod">
          <ac:chgData name="Soravit Harncharoenchit" userId="55356e46-72e4-4b0d-946f-7aa259aaad34" providerId="ADAL" clId="{638776E1-511D-4F8C-8995-4422F606B88A}" dt="2026-05-26T05:13:13.577" v="10" actId="207"/>
          <ac:spMkLst>
            <pc:docMk/>
            <pc:sldMk cId="642199968" sldId="310"/>
            <ac:spMk id="90" creationId="{512E57CC-EFF0-FA0C-2209-EE059DA45E0F}"/>
          </ac:spMkLst>
        </pc:spChg>
      </pc:sldChg>
      <pc:sldChg chg="add del">
        <pc:chgData name="Soravit Harncharoenchit" userId="55356e46-72e4-4b0d-946f-7aa259aaad34" providerId="ADAL" clId="{638776E1-511D-4F8C-8995-4422F606B88A}" dt="2026-05-26T05:12:28.868" v="1"/>
        <pc:sldMkLst>
          <pc:docMk/>
          <pc:sldMk cId="15772947" sldId="2147474885"/>
        </pc:sldMkLst>
      </pc:sldChg>
      <pc:sldMasterChg chg="setBg delSldLayout modSldLayout">
        <pc:chgData name="Soravit Harncharoenchit" userId="55356e46-72e4-4b0d-946f-7aa259aaad34" providerId="ADAL" clId="{638776E1-511D-4F8C-8995-4422F606B88A}" dt="2026-05-26T05:17:00.693" v="31"/>
        <pc:sldMasterMkLst>
          <pc:docMk/>
          <pc:sldMasterMk cId="734528434" sldId="2147483660"/>
        </pc:sldMasterMkLst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2807011531" sldId="2147483661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4258387072" sldId="2147483662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106051937" sldId="2147483663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1678082898" sldId="2147483664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866158337" sldId="2147483665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1769481167" sldId="2147483666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669609241" sldId="2147483667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836385385" sldId="2147483668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3572778818" sldId="2147483669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1566646275" sldId="2147483670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2435787759" sldId="2147483671"/>
          </pc:sldLayoutMkLst>
        </pc:sldLayoutChg>
        <pc:sldLayoutChg chg="setBg">
          <pc:chgData name="Soravit Harncharoenchit" userId="55356e46-72e4-4b0d-946f-7aa259aaad34" providerId="ADAL" clId="{638776E1-511D-4F8C-8995-4422F606B88A}" dt="2026-05-26T05:17:00.693" v="31"/>
          <pc:sldLayoutMkLst>
            <pc:docMk/>
            <pc:sldMasterMk cId="734528434" sldId="2147483660"/>
            <pc:sldLayoutMk cId="881448201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EDDE2-862D-4F87-8FC2-FB82F899A31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5CF0A-495D-453B-BB60-260D016FC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5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9D5B3-B2EB-EBFD-E847-CE3718E28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98526C-0E2C-99CD-189D-D8E89EA3F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B05D2C-1B14-9996-D087-BB3AE4C36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55437-CE64-1FA7-E899-A980C5973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290B1-04DF-4EFF-97BE-0926459B6D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33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66BC9-132B-EE6B-846F-3CAE2A051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0F7BD-78C4-286D-D06F-9E22A1AF6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B21E3-4DF8-AE46-31BA-9275E7B09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A572-A167-0438-13B7-14289DDDB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A31E3-56EB-C010-F900-54CB321A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1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D1CFF-70B9-E173-7ABA-4C7BD069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C03B91-1462-F7B2-16B4-35F049549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BCF61-9DA9-5E37-DAF4-4A3928C7F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915E4-6605-FEB3-1B76-9C8BFCD9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9ABCE-856B-2AAE-90BE-87750477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4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46A619-5692-66BB-BBBA-D04A059AC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DB1E26-E9F8-C0AF-F5B2-3099B4947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D5BA7-9A94-768A-CC15-38917B7FF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95C0B-85EA-815B-1F0B-A15A2E2E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150FD-5B3A-45F1-93B7-BE7A847DB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87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144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9FF27-996F-9D97-BFAC-EE932B3B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82A3B-5CC5-25BF-26D2-9815EF5A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92738-4651-498B-1640-0A5131A68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34C18-8D72-85F2-5F1A-F6B8FD2E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61B6A-8599-5289-FAD2-2E5B048DF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8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8B8AC-9C46-144F-E585-CC2C729B2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9811B-AA14-D493-C76D-9AA4403E6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693CE-B140-BE11-941F-8B4B41A4B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27026-E5EC-7B55-296B-5AEECD23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DEC10-313C-2E46-AB3E-F78335B4F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6206-AA66-C459-525A-493DA8EC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35241-98E7-D079-2EE0-13D3CDD28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B7C656-8C16-2650-5A79-F31A90966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4332E-D149-3E7D-8859-621E3081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164F8-0513-85CC-78A6-8A8B76F60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477BC-0E3A-618F-CEAB-FDA9573F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8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993DB-06A1-A822-893F-5017D555E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2B45D-E3DD-0E31-9AD1-4EE9E1078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D50AD-6A13-2579-E930-8ECA2C8B8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0A3815-D3A3-7C7D-6245-4DEFEB6AE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AA7F8-C331-8C28-323B-545FC666E3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30ECE-90A6-7F01-70BE-2A529E99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520BC-DF0A-83A8-820D-5183F3E6D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8A6409-96F8-545A-DC06-31AA40D4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5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A0D87-BE01-E8DD-DB5F-E34AE7A95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9B9C7E-163A-AEB8-71A5-8BD4F4C85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94CEBE-D96D-054A-A4A1-8A50DB1D4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EC635-29BD-E923-1336-03AA2E29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CEB2A3-0A7F-F45D-DDD9-FFB72B6D8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06C77-2448-1431-FB0E-C4D12861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49140-BE75-2023-F4D8-5DDF50DD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0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5D393-808F-6A04-BDFA-A21F74B2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85A3F-8D1B-732F-617C-3C1264EC9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2CB7C-F36D-1FDE-5758-C3B6DFAA7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D6ECF-EF93-B8C6-1096-C2BB7D24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97949-0BCB-C9CE-AED7-CFEEBF9E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C581D-FB9C-8980-BC8D-B7492DF0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8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6DDC7-6A3F-DB02-91C8-528D520EC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549438-2B81-C36C-6FE9-CD01062BC6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99621-2012-EE60-514A-B1C28E592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0165A-54DD-5657-C4C6-8DB946AE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28963-8C8E-43E0-20D0-8F7CD3A3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E529B-6610-F4B7-78E1-CDC3EA1C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7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9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299140-FB38-820B-6E38-6340B5FC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4476A-DBE3-7D40-1E5D-B26C58427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4117C-FC18-D074-5460-4C9EBBF424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B6A19-5723-A5C9-1299-AB929855D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EC6E4-198A-3539-50DF-9A7C62E9B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0EECB-5502-4D0B-B1ED-31B3BA7C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2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3B4F6-5043-E02F-B9CF-9441B23D2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23693-3A91-1FA5-5594-6E3AD8734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37ADAD-17C6-BC07-EADC-9CD22F1B57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384916"/>
              </p:ext>
            </p:extLst>
          </p:nvPr>
        </p:nvGraphicFramePr>
        <p:xfrm>
          <a:off x="645042" y="1205595"/>
          <a:ext cx="11018874" cy="18854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2301">
                  <a:extLst>
                    <a:ext uri="{9D8B030D-6E8A-4147-A177-3AD203B41FA5}">
                      <a16:colId xmlns:a16="http://schemas.microsoft.com/office/drawing/2014/main" val="3497742327"/>
                    </a:ext>
                  </a:extLst>
                </a:gridCol>
                <a:gridCol w="8626573">
                  <a:extLst>
                    <a:ext uri="{9D8B030D-6E8A-4147-A177-3AD203B41FA5}">
                      <a16:colId xmlns:a16="http://schemas.microsoft.com/office/drawing/2014/main" val="1617299321"/>
                    </a:ext>
                  </a:extLst>
                </a:gridCol>
              </a:tblGrid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ยุทธศาสตร์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S1)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การพัฒนาเศรษฐกิจไทยด้วยเศรษฐกิจสร้างคุณค่าและเศรษฐกิจสร้างสรรค์ให้มีความสามารถในการแข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่่ง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ขัน และพึ่งพาตนเองได้อย่างยั่งยืน พร้อมสู่่อนาคต โดยใช้วิทยาศาสตร์์ การวิจัยและนวัตกรรม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48997"/>
                  </a:ext>
                </a:extLst>
              </a:tr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P1 (S1)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พัฒนาระบบเศรษฐกิจชีวภาพ-เศรษฐกิจ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หมุุน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เวียนเศรษฐกิจสีเขียว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Bio-Circular-Green Economy: BCG)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ในด้านการแพทย์และสุขภาพ ให้้เป็นระบบเศรษฐกิจมูลค่าสูงมีความยั่งยืนและเพิ่มรายได้ของประเทศ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75840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เป้าหมาย (</a:t>
                      </a:r>
                      <a:r>
                        <a:rPr lang="en-US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Objective</a:t>
                      </a: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)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ประเทศไทยเป็นแหล่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่งผ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ลิตสำคัญของอาเซียนสำหรับผลิตภัณฑ์การแพทย์ขั้นสูง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Advanced Therapy Medicinal Products; ATMPs)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รวมถึงชีววัตถุุ 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วััส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ดุอุปกรณ์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เครื่องมือแพทย์์ และบรรจุภัณฑ์ขั้นสูงที่เป็นนวัตกรรมระดับสูงและมูลค่าสูงได้้มาตรฐานเทียบเคียงกับสากล และจำหน่ายในต่างประเทศ หรือสามารถทดแทนการนำเข้า โดยการใช้้ผลงานวิจัย องค์์ความรู้้ เทคโนโลยีและนวัตกรรม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212302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แผนงานย่อย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F2 (S1P1)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พัฒนาและผลิตผลิตภัณฑ์การแพทย์ขั้นสูง (</a:t>
                      </a:r>
                      <a:r>
                        <a:rPr lang="en-US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Advanced Therapy Medicinal Products: ATMPs)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รวมถึงชีววัตถุุ และวัสดุอุปกรณ์เครื่องมือแพทย์์ที่เป็นนวัตกรรมระดับสูงและมูลค่าสูง ให้้เป็นแหล่งผลิตสำคัญของอาเซียน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745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432E5A1-CBE2-0152-BD39-9559273F0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047621"/>
              </p:ext>
            </p:extLst>
          </p:nvPr>
        </p:nvGraphicFramePr>
        <p:xfrm>
          <a:off x="645042" y="3299470"/>
          <a:ext cx="11018874" cy="232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7723">
                  <a:extLst>
                    <a:ext uri="{9D8B030D-6E8A-4147-A177-3AD203B41FA5}">
                      <a16:colId xmlns:a16="http://schemas.microsoft.com/office/drawing/2014/main" val="1003740881"/>
                    </a:ext>
                  </a:extLst>
                </a:gridCol>
                <a:gridCol w="3546106">
                  <a:extLst>
                    <a:ext uri="{9D8B030D-6E8A-4147-A177-3AD203B41FA5}">
                      <a16:colId xmlns:a16="http://schemas.microsoft.com/office/drawing/2014/main" val="1344875349"/>
                    </a:ext>
                  </a:extLst>
                </a:gridCol>
                <a:gridCol w="6775045">
                  <a:extLst>
                    <a:ext uri="{9D8B030D-6E8A-4147-A177-3AD203B41FA5}">
                      <a16:colId xmlns:a16="http://schemas.microsoft.com/office/drawing/2014/main" val="1670011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แผนงานย่อยรายประเด็น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ผลสัมฤทธิ์ที่สำคัญระดับผลลัพธ์ (</a:t>
                      </a:r>
                      <a:r>
                        <a:rPr lang="en-US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KRs)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116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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[Non-RU]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สร้างขีดความสามารถและการสนับสนุน ระบบนิเวศ(</a:t>
                      </a: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Ecosystem)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พื่อเร่งรัดการสร้างมูลค่าทางอุตสาหกรรมในห่วงโซ่คุณค่าผลิตภัณฑ์ชีวเภสัชภัณฑ์และผลิตภัณฑ์การแพทย์ขั้นสูง (</a:t>
                      </a: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ATMP)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สู่บริการและใช้ประโยชน์เชิงพาณิชย์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KR1 F2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มูลค่าการขายของผลิตภัณฑ์การแพทย์ขั้นสูง </a:t>
                      </a: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ATMPs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รวมถึงชีววัตถุที่พัฒนาและผลิตในประเทศไทย มีคุณภาพเทียบเคียงมาตรฐานสากลโดยการใช้ผลงานวิจัย องค์ความรู้ เทคโนโลยี และนวัตกรรม (2,000 ล้านบาท ช่วงปี 2566-2570)</a:t>
                      </a:r>
                    </a:p>
                    <a:p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KR2 F2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จำนวนผู้เชี่ยวชาญ (</a:t>
                      </a: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Expert)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ด้านการวิจัย พัฒนาผลิตภัณฑ์การแพทย์ขั้นสูง (</a:t>
                      </a: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ATMPs)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รวมถึงชีววัตถุ และผู้เชี่ยวชาญ (</a:t>
                      </a: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Expert)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ด้านการผลิตผลิตภัณฑ์การแพทย์ขั้นสูง (</a:t>
                      </a: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ATMPs)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รวมถึงชีววัตถุ ในสถาบันอุดมศึกษา หน่วยงานภาครัฐ หรือหน่วยงานภาคเอกชน เพิ่มขึ้น (200 คน ในช่วงปี 2566-2570) 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154112"/>
                  </a:ext>
                </a:extLst>
              </a:tr>
              <a:tr h="355151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[Non-RU]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การเร่งรัดขับเคลื่อนนวัตกรรมการแพทย์และสุขภาพไทยให้ได้มาตรฐานเทียบเคียงกับสากล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KR3 P1: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จำนวนวัสดุอุปกรณ์เครื่องมือแพทย์และบรรจุภัณฑ์ขั้นสูงที่เป็นนวัตกรรมระดับสูงและมูลค่าสูง มีคุณภาพเทียบเคียงมาตรฐานสากล และจำหน่ายในต่างประเทศเพิ่มขึ้น หรือสามารถทดแทนการนำเข้า โดยการใช้ผลงานวิจัย องค์ความรู้ เทคโนโลยีและนวัตกรรม (25 รายการ ในช่วงปี 2566 - 2570)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91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ctr"/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ขับเคลื่อนนวัตกรรมการแพทย์และสุขภาพไทยสู่การขยายตลาดทั้งในและต่างประเทศและการติดตามประเมินผลหลังเข้าสู่ตลาด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KR3 P1: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จำนวนวัสดุอุปกรณ์เครื่องมือแพทย์และบรรจุภัณฑ์ขั้นสูงที่เป็นนวัตกรรมระดับสูงและมูลค่าสูง มีคุณภาพเทียบเคียงมาตรฐานสากล และจำหน่ายในต่างประเทศเพิ่มขึ้น หรือสามารถทดแทนการนำเข้า โดยการใช้ผลงานวิจัย องค์ความรู้ เทคโนโลยีและนวัตกรรม (25 รายการ ในช่วงปี 2566 - 2570)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80374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43D484C-C880-FE26-74D5-047582279B39}"/>
              </a:ext>
            </a:extLst>
          </p:cNvPr>
          <p:cNvSpPr txBox="1"/>
          <p:nvPr/>
        </p:nvSpPr>
        <p:spPr>
          <a:xfrm>
            <a:off x="396949" y="510362"/>
            <a:ext cx="1139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แผนงานที่เกี่ยวข้องภายใต้โครงการนี้</a:t>
            </a:r>
          </a:p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แผนงานย่อยรายประเด็น ปีงบประมาณ 2570</a:t>
            </a:r>
          </a:p>
        </p:txBody>
      </p:sp>
    </p:spTree>
    <p:extLst>
      <p:ext uri="{BB962C8B-B14F-4D97-AF65-F5344CB8AC3E}">
        <p14:creationId xmlns:p14="http://schemas.microsoft.com/office/powerpoint/2010/main" val="247767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C85DC-BE11-67DB-EDFF-DF9D269A7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6B60D6-7E11-0063-68B8-C5F74B8B0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3E50EECB-5502-4D0B-B1ED-31B3BA7CCA52}" type="slidenum">
              <a:rPr lang="en-US" sz="1000" kern="0">
                <a:solidFill>
                  <a:prstClr val="black">
                    <a:tint val="75000"/>
                  </a:prstClr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pPr defTabSz="1219170">
                <a:buClr>
                  <a:srgbClr val="000000"/>
                </a:buClr>
                <a:defRPr/>
              </a:pPr>
              <a:t>10</a:t>
            </a:fld>
            <a:endParaRPr lang="en-US" sz="1000" kern="0">
              <a:solidFill>
                <a:prstClr val="black">
                  <a:tint val="75000"/>
                </a:prstClr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A69634-F69B-2710-C462-7CD13B5C6FBD}"/>
              </a:ext>
            </a:extLst>
          </p:cNvPr>
          <p:cNvSpPr txBox="1"/>
          <p:nvPr/>
        </p:nvSpPr>
        <p:spPr>
          <a:xfrm>
            <a:off x="161635" y="65735"/>
            <a:ext cx="8783189" cy="33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ผลิตภัณฑ์ / เทคโนโลยี : …</a:t>
            </a:r>
            <a:r>
              <a:rPr lang="en-US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(</a:t>
            </a:r>
            <a:r>
              <a:rPr lang="th-TH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สำหรับสมุนไพร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)</a:t>
            </a: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........</a:t>
            </a:r>
            <a:endParaRPr lang="en-US" sz="1200" b="1" kern="100" dirty="0">
              <a:solidFill>
                <a:sysClr val="windowText" lastClr="000000"/>
              </a:solidFill>
              <a:effectLst/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AC94E50B-1BF8-2AE8-75D1-EBC5604B57C3}"/>
              </a:ext>
            </a:extLst>
          </p:cNvPr>
          <p:cNvSpPr txBox="1"/>
          <p:nvPr/>
        </p:nvSpPr>
        <p:spPr>
          <a:xfrm>
            <a:off x="161635" y="648426"/>
            <a:ext cx="11743672" cy="2447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เลขที่ของสถานที่สมุนไพรที่ได้รับอนุญาตขายหรือนำเข้า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/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สั่ง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HB-XX-X-XX-XX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ระดับ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TRL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ผลิตภัณฑ์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วัตถุประสงค์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Intended Use) :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ใช้เพื่อขยายหลอดเลือด</a:t>
            </a:r>
            <a:b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ข้อมูลทั่วไปของผลิตภัณฑ์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 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แสดงสูตรส่วนประกอบพร้อมหน้าที่</a:t>
            </a:r>
            <a:endParaRPr lang="en-US" sz="1200" i="1" kern="0" dirty="0">
              <a:solidFill>
                <a:srgbClr val="C40F0F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วิธีใช้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ใส่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stent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และ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delivery system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เข้าผ่านทางช่องเปิดที่ผ่านการศัลยกรรมบริเวณขาหนีบ</a:t>
            </a:r>
            <a:endParaRPr lang="en-US" sz="1200" i="1" kern="0" dirty="0">
              <a:solidFill>
                <a:srgbClr val="C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มาตรฐานผลิตภัณฑ์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Design verification, Analytical performance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)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: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 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การขึ้นทะเบียน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(เลขที่ได้รับอนุญาต)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ชนิดของผลิตภัณฑ์สมุนไพร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ยาจากสมุนไพรที่วิจัยพัฒนา 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(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3), 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ยาจากสมุนไพรใหม่ 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(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4),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                                                 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ผลิตภัณฑ์สมุนไพรเพื่อสุขภาพที่อ้างอิงความรู้ทางวิทยาศาสตร์ 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(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ค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3), 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เวชสำอางสมุนไพร 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(</a:t>
            </a:r>
            <a:r>
              <a:rPr lang="th-TH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ค</a:t>
            </a:r>
            <a:r>
              <a:rPr lang="en-US" sz="1200" i="1" kern="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4)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ขึ้นทะเบียนผลิตภัณฑ์ในบัญชีนวัตกรรมของประเทศไทย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(ถ้ามี)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เทคโนโลยี/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IP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และ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FTO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b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endParaRPr lang="en-US" sz="1200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4EAD3D32-62A7-3CDB-B86E-684B9F95EA1C}"/>
              </a:ext>
            </a:extLst>
          </p:cNvPr>
          <p:cNvSpPr/>
          <p:nvPr/>
        </p:nvSpPr>
        <p:spPr>
          <a:xfrm>
            <a:off x="8944824" y="648426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ใส่รูปผลิตภัณฑ์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DA4A872E-89D2-413C-51FF-9EE8BB5B2337}"/>
              </a:ext>
            </a:extLst>
          </p:cNvPr>
          <p:cNvSpPr/>
          <p:nvPr/>
        </p:nvSpPr>
        <p:spPr>
          <a:xfrm>
            <a:off x="8783188" y="3660196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ใบขึ้นทะเบียนผลิตภัณฑ์ฯ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3" name="สี่เหลี่ยมผืนผ้า 9">
            <a:extLst>
              <a:ext uri="{FF2B5EF4-FFF2-40B4-BE49-F238E27FC236}">
                <a16:creationId xmlns:a16="http://schemas.microsoft.com/office/drawing/2014/main" id="{982BA100-6DE5-27E9-9B11-BBF7478582DB}"/>
              </a:ext>
            </a:extLst>
          </p:cNvPr>
          <p:cNvSpPr/>
          <p:nvPr/>
        </p:nvSpPr>
        <p:spPr>
          <a:xfrm>
            <a:off x="442293" y="3679025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GMP (Good Manufacturing Practice) 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หรือ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GHPP (Good Herbal Processing Practice)</a:t>
            </a:r>
          </a:p>
        </p:txBody>
      </p:sp>
      <p:sp>
        <p:nvSpPr>
          <p:cNvPr id="4" name="สี่เหลี่ยมผืนผ้า 10">
            <a:extLst>
              <a:ext uri="{FF2B5EF4-FFF2-40B4-BE49-F238E27FC236}">
                <a16:creationId xmlns:a16="http://schemas.microsoft.com/office/drawing/2014/main" id="{5F53359C-1064-D813-60E6-36AAE8F2CF9A}"/>
              </a:ext>
            </a:extLst>
          </p:cNvPr>
          <p:cNvSpPr/>
          <p:nvPr/>
        </p:nvSpPr>
        <p:spPr>
          <a:xfrm>
            <a:off x="4435808" y="3660196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ใบรับรองสถานที่สมุนไพรได้รับการอนุญาตขาย หรือ นำเข้า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/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สั่ง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326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1F44-878E-0F5B-3DBD-7572B996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38">
            <a:extLst>
              <a:ext uri="{FF2B5EF4-FFF2-40B4-BE49-F238E27FC236}">
                <a16:creationId xmlns:a16="http://schemas.microsoft.com/office/drawing/2014/main" id="{32869592-6812-BC16-6573-EC9CE2F31586}"/>
              </a:ext>
            </a:extLst>
          </p:cNvPr>
          <p:cNvSpPr/>
          <p:nvPr/>
        </p:nvSpPr>
        <p:spPr>
          <a:xfrm>
            <a:off x="4897900" y="1198316"/>
            <a:ext cx="6910596" cy="383795"/>
          </a:xfrm>
          <a:custGeom>
            <a:avLst/>
            <a:gdLst/>
            <a:ahLst/>
            <a:cxnLst/>
            <a:rect l="l" t="t" r="r" b="b"/>
            <a:pathLst>
              <a:path w="7329394" h="441894">
                <a:moveTo>
                  <a:pt x="41350" y="0"/>
                </a:moveTo>
                <a:lnTo>
                  <a:pt x="7288044" y="0"/>
                </a:lnTo>
                <a:cubicBezTo>
                  <a:pt x="7310882" y="0"/>
                  <a:pt x="7329394" y="18513"/>
                  <a:pt x="7329394" y="41350"/>
                </a:cubicBezTo>
                <a:lnTo>
                  <a:pt x="7329394" y="400544"/>
                </a:lnTo>
                <a:cubicBezTo>
                  <a:pt x="7329394" y="423381"/>
                  <a:pt x="7310882" y="441894"/>
                  <a:pt x="7288044" y="441894"/>
                </a:cubicBezTo>
                <a:lnTo>
                  <a:pt x="41350" y="441894"/>
                </a:lnTo>
                <a:cubicBezTo>
                  <a:pt x="18513" y="441894"/>
                  <a:pt x="0" y="423381"/>
                  <a:pt x="0" y="400544"/>
                </a:cubicBezTo>
                <a:lnTo>
                  <a:pt x="0" y="41350"/>
                </a:lnTo>
                <a:cubicBezTo>
                  <a:pt x="0" y="18513"/>
                  <a:pt x="18513" y="0"/>
                  <a:pt x="413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endParaRPr lang="en-TH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7BC663-716A-8ABD-5744-1A8A6AC30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>
                <a:latin typeface="Sarabun" panose="00000500000000000000" pitchFamily="2" charset="-34"/>
                <a:cs typeface="Sarabun" panose="00000500000000000000" pitchFamily="2" charset="-34"/>
              </a:rPr>
              <a:t>11</a:t>
            </a:fld>
            <a:endParaRPr lang="en-US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6" name="AutoShape 13">
            <a:extLst>
              <a:ext uri="{FF2B5EF4-FFF2-40B4-BE49-F238E27FC236}">
                <a16:creationId xmlns:a16="http://schemas.microsoft.com/office/drawing/2014/main" id="{B32BA275-E968-318B-354E-A43CE2E82FA8}"/>
              </a:ext>
            </a:extLst>
          </p:cNvPr>
          <p:cNvSpPr/>
          <p:nvPr/>
        </p:nvSpPr>
        <p:spPr>
          <a:xfrm>
            <a:off x="7847012" y="1933623"/>
            <a:ext cx="1031341" cy="0"/>
          </a:xfrm>
          <a:prstGeom prst="line">
            <a:avLst/>
          </a:prstGeom>
          <a:ln w="28575" cap="flat">
            <a:noFill/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TH"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C518DDE5-5406-364E-2F87-553E9F1D9E46}"/>
              </a:ext>
            </a:extLst>
          </p:cNvPr>
          <p:cNvSpPr txBox="1"/>
          <p:nvPr/>
        </p:nvSpPr>
        <p:spPr>
          <a:xfrm>
            <a:off x="747916" y="1702791"/>
            <a:ext cx="13738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533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256x - 256x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5C65EDB1-DB06-6842-6E13-B3C4CDEFF76E}"/>
              </a:ext>
            </a:extLst>
          </p:cNvPr>
          <p:cNvSpPr txBox="1"/>
          <p:nvPr/>
        </p:nvSpPr>
        <p:spPr>
          <a:xfrm>
            <a:off x="269205" y="1175730"/>
            <a:ext cx="10234534" cy="4251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659"/>
              </a:lnSpc>
            </a:pPr>
            <a:endParaRPr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32" name="TextBox 30">
            <a:extLst>
              <a:ext uri="{FF2B5EF4-FFF2-40B4-BE49-F238E27FC236}">
                <a16:creationId xmlns:a16="http://schemas.microsoft.com/office/drawing/2014/main" id="{430A77FD-154A-DC57-4458-077C50B5EC0C}"/>
              </a:ext>
            </a:extLst>
          </p:cNvPr>
          <p:cNvSpPr txBox="1"/>
          <p:nvPr/>
        </p:nvSpPr>
        <p:spPr>
          <a:xfrm>
            <a:off x="269205" y="1175730"/>
            <a:ext cx="8397670" cy="4251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659"/>
              </a:lnSpc>
            </a:pPr>
            <a:endParaRPr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BDA62B23-2717-C9C6-5A44-16546FD9E868}"/>
              </a:ext>
            </a:extLst>
          </p:cNvPr>
          <p:cNvSpPr txBox="1"/>
          <p:nvPr/>
        </p:nvSpPr>
        <p:spPr>
          <a:xfrm>
            <a:off x="269205" y="1175730"/>
            <a:ext cx="7646155" cy="4251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659"/>
              </a:lnSpc>
            </a:pPr>
            <a:endParaRPr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3B62DEC3-ECAC-4D08-D23A-9FF7DEEC094C}"/>
              </a:ext>
            </a:extLst>
          </p:cNvPr>
          <p:cNvSpPr/>
          <p:nvPr/>
        </p:nvSpPr>
        <p:spPr>
          <a:xfrm>
            <a:off x="269207" y="1188372"/>
            <a:ext cx="4628696" cy="383795"/>
          </a:xfrm>
          <a:custGeom>
            <a:avLst/>
            <a:gdLst/>
            <a:ahLst/>
            <a:cxnLst/>
            <a:rect l="l" t="t" r="r" b="b"/>
            <a:pathLst>
              <a:path w="7329394" h="441894">
                <a:moveTo>
                  <a:pt x="41350" y="0"/>
                </a:moveTo>
                <a:lnTo>
                  <a:pt x="7288044" y="0"/>
                </a:lnTo>
                <a:cubicBezTo>
                  <a:pt x="7310882" y="0"/>
                  <a:pt x="7329394" y="18513"/>
                  <a:pt x="7329394" y="41350"/>
                </a:cubicBezTo>
                <a:lnTo>
                  <a:pt x="7329394" y="400544"/>
                </a:lnTo>
                <a:cubicBezTo>
                  <a:pt x="7329394" y="423381"/>
                  <a:pt x="7310882" y="441894"/>
                  <a:pt x="7288044" y="441894"/>
                </a:cubicBezTo>
                <a:lnTo>
                  <a:pt x="41350" y="441894"/>
                </a:lnTo>
                <a:cubicBezTo>
                  <a:pt x="18513" y="441894"/>
                  <a:pt x="0" y="423381"/>
                  <a:pt x="0" y="400544"/>
                </a:cubicBezTo>
                <a:lnTo>
                  <a:pt x="0" y="41350"/>
                </a:lnTo>
                <a:cubicBezTo>
                  <a:pt x="0" y="18513"/>
                  <a:pt x="18513" y="0"/>
                  <a:pt x="41350" y="0"/>
                </a:cubicBezTo>
                <a:close/>
              </a:path>
            </a:pathLst>
          </a:custGeom>
          <a:gradFill flip="none" rotWithShape="1">
            <a:gsLst>
              <a:gs pos="0">
                <a:srgbClr val="4DD55F"/>
              </a:gs>
              <a:gs pos="49000">
                <a:srgbClr val="68DC78"/>
              </a:gs>
              <a:gs pos="100000">
                <a:srgbClr val="BFF0C5"/>
              </a:gs>
            </a:gsLst>
            <a:lin ang="0" scaled="1"/>
            <a:tileRect/>
          </a:gradFill>
        </p:spPr>
        <p:txBody>
          <a:bodyPr/>
          <a:lstStyle/>
          <a:p>
            <a:endParaRPr lang="en-TH"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54" name="TextBox 52">
            <a:extLst>
              <a:ext uri="{FF2B5EF4-FFF2-40B4-BE49-F238E27FC236}">
                <a16:creationId xmlns:a16="http://schemas.microsoft.com/office/drawing/2014/main" id="{A5C5D250-3B02-3E39-7D4F-9789E649F226}"/>
              </a:ext>
            </a:extLst>
          </p:cNvPr>
          <p:cNvSpPr txBox="1"/>
          <p:nvPr/>
        </p:nvSpPr>
        <p:spPr>
          <a:xfrm>
            <a:off x="269205" y="1193176"/>
            <a:ext cx="2311254" cy="374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06"/>
              </a:lnSpc>
            </a:pPr>
            <a:r>
              <a:rPr lang="en-US" sz="2480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1 - 3</a:t>
            </a:r>
          </a:p>
        </p:txBody>
      </p:sp>
      <p:sp>
        <p:nvSpPr>
          <p:cNvPr id="57" name="TextBox 55">
            <a:extLst>
              <a:ext uri="{FF2B5EF4-FFF2-40B4-BE49-F238E27FC236}">
                <a16:creationId xmlns:a16="http://schemas.microsoft.com/office/drawing/2014/main" id="{20B4C0CC-638A-C1A4-24CA-6737FD5D534B}"/>
              </a:ext>
            </a:extLst>
          </p:cNvPr>
          <p:cNvSpPr txBox="1"/>
          <p:nvPr/>
        </p:nvSpPr>
        <p:spPr>
          <a:xfrm>
            <a:off x="2577123" y="1193488"/>
            <a:ext cx="2311254" cy="3743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06"/>
              </a:lnSpc>
            </a:pPr>
            <a:r>
              <a:rPr lang="en-US" sz="2480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4 - 6</a:t>
            </a:r>
          </a:p>
        </p:txBody>
      </p:sp>
      <p:sp>
        <p:nvSpPr>
          <p:cNvPr id="63" name="Freeform 61">
            <a:extLst>
              <a:ext uri="{FF2B5EF4-FFF2-40B4-BE49-F238E27FC236}">
                <a16:creationId xmlns:a16="http://schemas.microsoft.com/office/drawing/2014/main" id="{7A5D21CE-DF00-91F4-47AF-46124AD09F9F}"/>
              </a:ext>
            </a:extLst>
          </p:cNvPr>
          <p:cNvSpPr/>
          <p:nvPr/>
        </p:nvSpPr>
        <p:spPr>
          <a:xfrm>
            <a:off x="282068" y="1572313"/>
            <a:ext cx="11564528" cy="316243"/>
          </a:xfrm>
          <a:custGeom>
            <a:avLst/>
            <a:gdLst/>
            <a:ahLst/>
            <a:cxnLst/>
            <a:rect l="l" t="t" r="r" b="b"/>
            <a:pathLst>
              <a:path w="17249650" h="474365">
                <a:moveTo>
                  <a:pt x="0" y="0"/>
                </a:moveTo>
                <a:lnTo>
                  <a:pt x="17249650" y="0"/>
                </a:lnTo>
                <a:lnTo>
                  <a:pt x="17249650" y="474366"/>
                </a:lnTo>
                <a:lnTo>
                  <a:pt x="0" y="474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n-TH" sz="120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64" name="TextBox 64">
            <a:extLst>
              <a:ext uri="{FF2B5EF4-FFF2-40B4-BE49-F238E27FC236}">
                <a16:creationId xmlns:a16="http://schemas.microsoft.com/office/drawing/2014/main" id="{96E353B9-1D5B-8C17-5A34-9C8A83C3B0D0}"/>
              </a:ext>
            </a:extLst>
          </p:cNvPr>
          <p:cNvSpPr txBox="1"/>
          <p:nvPr/>
        </p:nvSpPr>
        <p:spPr>
          <a:xfrm>
            <a:off x="349250" y="600374"/>
            <a:ext cx="6039774" cy="442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00"/>
              </a:lnSpc>
            </a:pPr>
            <a:r>
              <a:rPr lang="en-US" sz="2800" b="1" dirty="0">
                <a:latin typeface="Sarabun" panose="00000500000000000000" pitchFamily="2" charset="-34"/>
                <a:ea typeface="Kanit 2 Bold"/>
                <a:cs typeface="Sarabun" panose="00000500000000000000" pitchFamily="2" charset="-34"/>
                <a:sym typeface="Kanit 2 Bold"/>
              </a:rPr>
              <a:t>ROADMAP TO TRL = 9</a:t>
            </a:r>
          </a:p>
        </p:txBody>
      </p:sp>
      <p:sp>
        <p:nvSpPr>
          <p:cNvPr id="69" name="TextBox 55">
            <a:extLst>
              <a:ext uri="{FF2B5EF4-FFF2-40B4-BE49-F238E27FC236}">
                <a16:creationId xmlns:a16="http://schemas.microsoft.com/office/drawing/2014/main" id="{F4040DD2-4625-BA4E-D661-693B8D501BF8}"/>
              </a:ext>
            </a:extLst>
          </p:cNvPr>
          <p:cNvSpPr txBox="1"/>
          <p:nvPr/>
        </p:nvSpPr>
        <p:spPr>
          <a:xfrm>
            <a:off x="7200513" y="1187871"/>
            <a:ext cx="2311254" cy="3743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06"/>
              </a:lnSpc>
            </a:pPr>
            <a:r>
              <a:rPr lang="en-US" sz="2480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8</a:t>
            </a:r>
          </a:p>
        </p:txBody>
      </p:sp>
      <p:sp>
        <p:nvSpPr>
          <p:cNvPr id="70" name="TextBox 55">
            <a:extLst>
              <a:ext uri="{FF2B5EF4-FFF2-40B4-BE49-F238E27FC236}">
                <a16:creationId xmlns:a16="http://schemas.microsoft.com/office/drawing/2014/main" id="{01638988-DF96-78AE-98B7-4D02FF7095B6}"/>
              </a:ext>
            </a:extLst>
          </p:cNvPr>
          <p:cNvSpPr txBox="1"/>
          <p:nvPr/>
        </p:nvSpPr>
        <p:spPr>
          <a:xfrm>
            <a:off x="4885041" y="1194535"/>
            <a:ext cx="2311254" cy="3743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06"/>
              </a:lnSpc>
            </a:pPr>
            <a:r>
              <a:rPr lang="en-US" sz="2480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7</a:t>
            </a:r>
          </a:p>
        </p:txBody>
      </p:sp>
      <p:sp>
        <p:nvSpPr>
          <p:cNvPr id="71" name="TextBox 55">
            <a:extLst>
              <a:ext uri="{FF2B5EF4-FFF2-40B4-BE49-F238E27FC236}">
                <a16:creationId xmlns:a16="http://schemas.microsoft.com/office/drawing/2014/main" id="{A4C3FCA7-600D-2CB2-593B-700FF78C1B66}"/>
              </a:ext>
            </a:extLst>
          </p:cNvPr>
          <p:cNvSpPr txBox="1"/>
          <p:nvPr/>
        </p:nvSpPr>
        <p:spPr>
          <a:xfrm>
            <a:off x="9524566" y="1185970"/>
            <a:ext cx="2311254" cy="3743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06"/>
              </a:lnSpc>
            </a:pPr>
            <a:r>
              <a:rPr lang="en-US" sz="2480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9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3E4EE17-1976-3907-DC53-ACE8F703E4EF}"/>
              </a:ext>
            </a:extLst>
          </p:cNvPr>
          <p:cNvCxnSpPr>
            <a:cxnSpLocks/>
          </p:cNvCxnSpPr>
          <p:nvPr/>
        </p:nvCxnSpPr>
        <p:spPr>
          <a:xfrm>
            <a:off x="2574030" y="1646028"/>
            <a:ext cx="0" cy="521197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D8CC8CF-FBF1-7ED3-F58A-C7883224C052}"/>
              </a:ext>
            </a:extLst>
          </p:cNvPr>
          <p:cNvCxnSpPr>
            <a:cxnSpLocks/>
          </p:cNvCxnSpPr>
          <p:nvPr/>
        </p:nvCxnSpPr>
        <p:spPr>
          <a:xfrm>
            <a:off x="4885041" y="1646028"/>
            <a:ext cx="0" cy="521197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70EAF93-74A6-9D0F-62FB-D0C46C60D6FC}"/>
              </a:ext>
            </a:extLst>
          </p:cNvPr>
          <p:cNvCxnSpPr>
            <a:cxnSpLocks/>
          </p:cNvCxnSpPr>
          <p:nvPr/>
        </p:nvCxnSpPr>
        <p:spPr>
          <a:xfrm>
            <a:off x="7204536" y="1646028"/>
            <a:ext cx="0" cy="521197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DCA80FC-2409-45D5-8A9A-F80FF55672AD}"/>
              </a:ext>
            </a:extLst>
          </p:cNvPr>
          <p:cNvCxnSpPr>
            <a:cxnSpLocks/>
          </p:cNvCxnSpPr>
          <p:nvPr/>
        </p:nvCxnSpPr>
        <p:spPr>
          <a:xfrm>
            <a:off x="9515041" y="1646028"/>
            <a:ext cx="0" cy="521197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16">
            <a:extLst>
              <a:ext uri="{FF2B5EF4-FFF2-40B4-BE49-F238E27FC236}">
                <a16:creationId xmlns:a16="http://schemas.microsoft.com/office/drawing/2014/main" id="{5C5E7854-0E6A-ED42-20A5-335A0B992180}"/>
              </a:ext>
            </a:extLst>
          </p:cNvPr>
          <p:cNvSpPr txBox="1"/>
          <p:nvPr/>
        </p:nvSpPr>
        <p:spPr>
          <a:xfrm>
            <a:off x="3058927" y="1702791"/>
            <a:ext cx="13738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533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256x - 256x</a:t>
            </a:r>
          </a:p>
        </p:txBody>
      </p:sp>
      <p:sp>
        <p:nvSpPr>
          <p:cNvPr id="82" name="TextBox 16">
            <a:extLst>
              <a:ext uri="{FF2B5EF4-FFF2-40B4-BE49-F238E27FC236}">
                <a16:creationId xmlns:a16="http://schemas.microsoft.com/office/drawing/2014/main" id="{46988A5A-75B6-9070-5DA6-D14D4F3F7A4E}"/>
              </a:ext>
            </a:extLst>
          </p:cNvPr>
          <p:cNvSpPr txBox="1"/>
          <p:nvPr/>
        </p:nvSpPr>
        <p:spPr>
          <a:xfrm>
            <a:off x="5353347" y="1702791"/>
            <a:ext cx="13738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533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256x - 256x</a:t>
            </a:r>
          </a:p>
        </p:txBody>
      </p:sp>
      <p:sp>
        <p:nvSpPr>
          <p:cNvPr id="83" name="TextBox 16">
            <a:extLst>
              <a:ext uri="{FF2B5EF4-FFF2-40B4-BE49-F238E27FC236}">
                <a16:creationId xmlns:a16="http://schemas.microsoft.com/office/drawing/2014/main" id="{4030E40A-2EE6-86B4-1045-81638D3AF4E4}"/>
              </a:ext>
            </a:extLst>
          </p:cNvPr>
          <p:cNvSpPr txBox="1"/>
          <p:nvPr/>
        </p:nvSpPr>
        <p:spPr>
          <a:xfrm>
            <a:off x="7672841" y="1680258"/>
            <a:ext cx="13738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533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256x - 256x</a:t>
            </a:r>
          </a:p>
        </p:txBody>
      </p:sp>
      <p:sp>
        <p:nvSpPr>
          <p:cNvPr id="84" name="TextBox 16">
            <a:extLst>
              <a:ext uri="{FF2B5EF4-FFF2-40B4-BE49-F238E27FC236}">
                <a16:creationId xmlns:a16="http://schemas.microsoft.com/office/drawing/2014/main" id="{6A8315EA-D3CE-28A7-E2BD-AEC3F8D5E572}"/>
              </a:ext>
            </a:extLst>
          </p:cNvPr>
          <p:cNvSpPr txBox="1"/>
          <p:nvPr/>
        </p:nvSpPr>
        <p:spPr>
          <a:xfrm>
            <a:off x="10070191" y="1702791"/>
            <a:ext cx="13738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533" b="1" dirty="0">
                <a:latin typeface="Sarabun" panose="00000500000000000000" pitchFamily="2" charset="-34"/>
                <a:ea typeface="Gotham Bold"/>
                <a:cs typeface="Sarabun" panose="00000500000000000000" pitchFamily="2" charset="-34"/>
                <a:sym typeface="Gotham Bold"/>
              </a:rPr>
              <a:t>256x - 256x</a:t>
            </a:r>
          </a:p>
        </p:txBody>
      </p:sp>
      <p:sp>
        <p:nvSpPr>
          <p:cNvPr id="85" name="Arrow: Pentagon 84">
            <a:extLst>
              <a:ext uri="{FF2B5EF4-FFF2-40B4-BE49-F238E27FC236}">
                <a16:creationId xmlns:a16="http://schemas.microsoft.com/office/drawing/2014/main" id="{63F8BABD-9FB0-5543-D9E9-52D561F39DC9}"/>
              </a:ext>
            </a:extLst>
          </p:cNvPr>
          <p:cNvSpPr/>
          <p:nvPr/>
        </p:nvSpPr>
        <p:spPr>
          <a:xfrm>
            <a:off x="474648" y="2262553"/>
            <a:ext cx="2105811" cy="733425"/>
          </a:xfrm>
          <a:prstGeom prst="homePlate">
            <a:avLst/>
          </a:prstGeom>
          <a:solidFill>
            <a:srgbClr val="C2F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dirty="0">
                <a:solidFill>
                  <a:schemeClr val="tx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สรุปรายละเอียดการดำเนินการและภาพประกอบ</a:t>
            </a:r>
            <a:endParaRPr lang="en-US" sz="1400" dirty="0">
              <a:solidFill>
                <a:schemeClr val="tx1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6" name="Arrow: Pentagon 85">
            <a:extLst>
              <a:ext uri="{FF2B5EF4-FFF2-40B4-BE49-F238E27FC236}">
                <a16:creationId xmlns:a16="http://schemas.microsoft.com/office/drawing/2014/main" id="{1D2B2974-0AEB-61B3-88B4-A30852E9FDE9}"/>
              </a:ext>
            </a:extLst>
          </p:cNvPr>
          <p:cNvSpPr/>
          <p:nvPr/>
        </p:nvSpPr>
        <p:spPr>
          <a:xfrm>
            <a:off x="2751414" y="2262553"/>
            <a:ext cx="2105811" cy="733425"/>
          </a:xfrm>
          <a:prstGeom prst="homePlate">
            <a:avLst/>
          </a:prstGeom>
          <a:solidFill>
            <a:srgbClr val="C2F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dirty="0">
                <a:solidFill>
                  <a:schemeClr val="tx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สรุปรายละเอียดการดำเนินการและภาพประกอบ</a:t>
            </a:r>
            <a:endParaRPr lang="en-US" sz="1400" dirty="0">
              <a:solidFill>
                <a:schemeClr val="tx1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7" name="Arrow: Pentagon 86">
            <a:extLst>
              <a:ext uri="{FF2B5EF4-FFF2-40B4-BE49-F238E27FC236}">
                <a16:creationId xmlns:a16="http://schemas.microsoft.com/office/drawing/2014/main" id="{5797DC88-0B3E-5A3B-22B3-B895470A6217}"/>
              </a:ext>
            </a:extLst>
          </p:cNvPr>
          <p:cNvSpPr/>
          <p:nvPr/>
        </p:nvSpPr>
        <p:spPr>
          <a:xfrm>
            <a:off x="5098725" y="2262552"/>
            <a:ext cx="2105811" cy="733425"/>
          </a:xfrm>
          <a:prstGeom prst="homePlate">
            <a:avLst/>
          </a:prstGeom>
          <a:solidFill>
            <a:srgbClr val="C2F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dirty="0">
                <a:solidFill>
                  <a:schemeClr val="tx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สรุปรายละเอียดการดำเนินการและภาพประกอบในโครงการ </a:t>
            </a:r>
            <a:endParaRPr lang="en-US" sz="1400" dirty="0">
              <a:solidFill>
                <a:schemeClr val="tx1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9" name="Arrow: Pentagon 88">
            <a:extLst>
              <a:ext uri="{FF2B5EF4-FFF2-40B4-BE49-F238E27FC236}">
                <a16:creationId xmlns:a16="http://schemas.microsoft.com/office/drawing/2014/main" id="{3782A7B4-7447-09FA-B980-BFA723A31ECA}"/>
              </a:ext>
            </a:extLst>
          </p:cNvPr>
          <p:cNvSpPr/>
          <p:nvPr/>
        </p:nvSpPr>
        <p:spPr>
          <a:xfrm>
            <a:off x="7384990" y="2262552"/>
            <a:ext cx="2105811" cy="733425"/>
          </a:xfrm>
          <a:prstGeom prst="homePlate">
            <a:avLst/>
          </a:prstGeom>
          <a:solidFill>
            <a:srgbClr val="C2F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dirty="0">
                <a:solidFill>
                  <a:schemeClr val="tx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สรุปรายละเอียดการดำเนินการและภาพประกอบในโครงการ </a:t>
            </a:r>
            <a:endParaRPr lang="en-US" sz="1400" dirty="0">
              <a:solidFill>
                <a:schemeClr val="tx1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90" name="Arrow: Pentagon 89">
            <a:extLst>
              <a:ext uri="{FF2B5EF4-FFF2-40B4-BE49-F238E27FC236}">
                <a16:creationId xmlns:a16="http://schemas.microsoft.com/office/drawing/2014/main" id="{512E57CC-EFF0-FA0C-2209-EE059DA45E0F}"/>
              </a:ext>
            </a:extLst>
          </p:cNvPr>
          <p:cNvSpPr/>
          <p:nvPr/>
        </p:nvSpPr>
        <p:spPr>
          <a:xfrm>
            <a:off x="9740785" y="2262552"/>
            <a:ext cx="2105811" cy="733425"/>
          </a:xfrm>
          <a:prstGeom prst="homePlate">
            <a:avLst/>
          </a:prstGeom>
          <a:solidFill>
            <a:srgbClr val="C2F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dirty="0">
                <a:solidFill>
                  <a:schemeClr val="tx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สรุปรายละเอียดการดำเนินการและภาพประกอบในโครงการ </a:t>
            </a:r>
            <a:endParaRPr lang="en-US" sz="1400" dirty="0">
              <a:solidFill>
                <a:schemeClr val="tx1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4219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492BC-5195-C212-8151-C8DB9429B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F66AC-7A31-888F-BCBF-AD3D3A1F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66B1A2D-8009-8497-BA9C-2F1351B6E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932575"/>
              </p:ext>
            </p:extLst>
          </p:nvPr>
        </p:nvGraphicFramePr>
        <p:xfrm>
          <a:off x="645042" y="1206325"/>
          <a:ext cx="11018874" cy="18854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2301">
                  <a:extLst>
                    <a:ext uri="{9D8B030D-6E8A-4147-A177-3AD203B41FA5}">
                      <a16:colId xmlns:a16="http://schemas.microsoft.com/office/drawing/2014/main" val="3497742327"/>
                    </a:ext>
                  </a:extLst>
                </a:gridCol>
                <a:gridCol w="8626573">
                  <a:extLst>
                    <a:ext uri="{9D8B030D-6E8A-4147-A177-3AD203B41FA5}">
                      <a16:colId xmlns:a16="http://schemas.microsoft.com/office/drawing/2014/main" val="1617299321"/>
                    </a:ext>
                  </a:extLst>
                </a:gridCol>
              </a:tblGrid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ยุทธศาสตร์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S1)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การพัฒนาเศรษฐกิจไทยด้วยเศรษฐกิจสร้างคุณค่าและเศรษฐกิจสร้างสรรค์ให้มีความสามารถในการแข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่่ง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ขัน และพึ่งพาตนเองได้อย่างยั่งยืน พร้อมสู่่อนาคต โดยใช้วิทยาศาสตร์์ การวิจัยและนวัตกรรม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48997"/>
                  </a:ext>
                </a:extLst>
              </a:tr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P1 (S1)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พัฒนาระบบเศรษฐกิจชีวภาพ-เศรษฐกิจ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หมุุน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เวียนเศรษฐกิจสีเขียว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Bio-Circular-Green Economy: BCG)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ในด้านการแพทย์และสุขภาพ ให้้เป็นระบบเศรษฐกิจมูลค่าสูงมีความยั่งยืนและเพิ่มรายได้ของประเทศ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75840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เป้าหมาย (</a:t>
                      </a:r>
                      <a:r>
                        <a:rPr lang="en-US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Objective</a:t>
                      </a: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)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ประเทศไทยเป็นแหล่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่งผ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ลิตสำคัญของอาเซียนสำหรับผลิตภัณฑ์การแพทย์ขั้นสูง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Advanced Therapy Medicinal Products; ATMPs)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รวมถึงชีววัตถุุ 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วััส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ดุอุปกรณ์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เครื่องมือแพทย์์ และบรรจุภัณฑ์ขั้นสูงที่เป็นนวัตกรรมระดับสูงและมูลค่าสูงได้้มาตรฐานเทียบเคียงกับสากล และจำหน่ายในต่างประเทศ หรือสามารถทดแทนการนำเข้า โดยการใช้้ผลงานวิจัย องค์์ความรู้้ เทคโนโลยีและนวัตกรรม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212302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แผนงานย่อย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N1 (S1P1)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สร้างความสามารถและยกระดับการให้บริการจีโนม</a:t>
                      </a:r>
                      <a:r>
                        <a:rPr lang="th-TH" sz="1050" dirty="0" err="1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ิกส์แ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ละการแพทย์แม่นยำเพื่อให้เกิดบริการการรักษาที่มีความแม่นยำสูง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745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F54DFD-8700-339A-D96D-EE84018FB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637450"/>
              </p:ext>
            </p:extLst>
          </p:nvPr>
        </p:nvGraphicFramePr>
        <p:xfrm>
          <a:off x="645042" y="3291190"/>
          <a:ext cx="11018874" cy="186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7723">
                  <a:extLst>
                    <a:ext uri="{9D8B030D-6E8A-4147-A177-3AD203B41FA5}">
                      <a16:colId xmlns:a16="http://schemas.microsoft.com/office/drawing/2014/main" val="1003740881"/>
                    </a:ext>
                  </a:extLst>
                </a:gridCol>
                <a:gridCol w="3546106">
                  <a:extLst>
                    <a:ext uri="{9D8B030D-6E8A-4147-A177-3AD203B41FA5}">
                      <a16:colId xmlns:a16="http://schemas.microsoft.com/office/drawing/2014/main" val="1344875349"/>
                    </a:ext>
                  </a:extLst>
                </a:gridCol>
                <a:gridCol w="6775045">
                  <a:extLst>
                    <a:ext uri="{9D8B030D-6E8A-4147-A177-3AD203B41FA5}">
                      <a16:colId xmlns:a16="http://schemas.microsoft.com/office/drawing/2014/main" val="1670011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แผนงานย่อยรายประเด็น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ผลสัมฤทธิ์ที่สำคัญระดับผลลัพธ์ (</a:t>
                      </a:r>
                      <a:r>
                        <a:rPr lang="en-US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KRs)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116022"/>
                  </a:ext>
                </a:extLst>
              </a:tr>
              <a:tr h="40277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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[Non-RU]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สร้างความสามารถและยกระดับการให้บริการจีโนม</a:t>
                      </a:r>
                      <a:r>
                        <a:rPr lang="th-TH" sz="1000" dirty="0" err="1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ิกส์แ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ละการแพทย์แม่นยำเพื่อให้เกิดบริการการรักษาที่มีความแม่นยำสูง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KR4 P1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ประเทศไทยมีการให้บริการการแพทย์จีโนม</a:t>
                      </a:r>
                      <a:r>
                        <a:rPr lang="th-TH" sz="1000" dirty="0" err="1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ิกส์แ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ละการแพทย์แม่นยำ ที่มีคุณภาพเทียบเคียงมาตรฐานสากลเพิ่มขึ้น โดยการใช้ผลงานวิจัย องค์ความรู้ เทคโนโลยีและนวัตกรรม (10 รายการ ในช่วงปี 2566–2570)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154112"/>
                  </a:ext>
                </a:extLst>
              </a:tr>
              <a:tr h="355151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ยกระดับศักยภาพประเทศด้าน </a:t>
                      </a: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Genomic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และ </a:t>
                      </a: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Precision Wellness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เพื่อสร้างมูลค่าเศรษฐกิจสุขภาพใหม่ของประเทศไทย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KR4 P1 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ประเทศไทยมีการให้บริการการแพทย์จีโนม</a:t>
                      </a:r>
                      <a:r>
                        <a:rPr lang="th-TH" sz="1000" b="0" i="0" u="none" strike="noStrike" kern="1200" baseline="0" dirty="0" err="1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ิกส์แ</a:t>
                      </a:r>
                      <a:r>
                        <a:rPr lang="th-TH" sz="1000" b="0" i="0" u="none" strike="noStrike" kern="1200" baseline="0" dirty="0">
                          <a:solidFill>
                            <a:schemeClr val="tx1"/>
                          </a:solidFill>
                          <a:latin typeface="Sarabun" panose="00000500000000000000" pitchFamily="2" charset="-34"/>
                          <a:ea typeface="+mn-ea"/>
                          <a:cs typeface="Sarabun" panose="00000500000000000000" pitchFamily="2" charset="-34"/>
                        </a:rPr>
                        <a:t>ละการแพทย์แม่นยำ ที่มีคุณภาพเทียบเคียงมาตรฐานสากลเพิ่มขึ้น โดยการใช้ผลงานวิจัย องค์ความรู้ เทคโนโลยีและนวัตกรรม (10 รายการ ในช่วงปี 2566–2570)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91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ctr"/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ขับเคลื่อนนวัตกรรมการแพทย์และสุขภาพไทยสู่การขยายตลาดทั้งในและต่างประเทศและการติดตามประเมินผลหลังเข้าสู่ตลาด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KR3 P1: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จำนวนวัสดุอุปกรณ์เครื่องมือแพทย์และบรรจุภัณฑ์ขั้นสูงที่เป็นนวัตกรรมระดับสูงและมูลค่าสูง มีคุณภาพเทียบเคียงมาตรฐานสากล และจำหน่ายในต่างประเทศเพิ่มขึ้น หรือสามารถทดแทนการนำเข้า โดยการใช้ผลงานวิจัย องค์ความรู้ เทคโนโลยีและนวัตกรรม (25 รายการ ในช่วงปี 2566 - 2570)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80374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27B512-CFDF-DF7C-9390-7DB1C9EBDDB2}"/>
              </a:ext>
            </a:extLst>
          </p:cNvPr>
          <p:cNvSpPr txBox="1"/>
          <p:nvPr/>
        </p:nvSpPr>
        <p:spPr>
          <a:xfrm>
            <a:off x="396949" y="510362"/>
            <a:ext cx="1139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แผนงานที่เกี่ยวข้องภายใต้โครงการนี้</a:t>
            </a:r>
          </a:p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แผนงานย่อยรายประเด็น ปีงบประมาณ 2570</a:t>
            </a:r>
          </a:p>
        </p:txBody>
      </p:sp>
    </p:spTree>
    <p:extLst>
      <p:ext uri="{BB962C8B-B14F-4D97-AF65-F5344CB8AC3E}">
        <p14:creationId xmlns:p14="http://schemas.microsoft.com/office/powerpoint/2010/main" val="1531855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BEF33-A495-5010-DCF9-F44592A9C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6D65C-2BBC-E90C-8EAF-AAA6A0937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785EF5F-B6F0-1D48-E68C-D3F0568F7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592852"/>
              </p:ext>
            </p:extLst>
          </p:nvPr>
        </p:nvGraphicFramePr>
        <p:xfrm>
          <a:off x="645042" y="1206325"/>
          <a:ext cx="11018874" cy="18854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2301">
                  <a:extLst>
                    <a:ext uri="{9D8B030D-6E8A-4147-A177-3AD203B41FA5}">
                      <a16:colId xmlns:a16="http://schemas.microsoft.com/office/drawing/2014/main" val="3497742327"/>
                    </a:ext>
                  </a:extLst>
                </a:gridCol>
                <a:gridCol w="8626573">
                  <a:extLst>
                    <a:ext uri="{9D8B030D-6E8A-4147-A177-3AD203B41FA5}">
                      <a16:colId xmlns:a16="http://schemas.microsoft.com/office/drawing/2014/main" val="1617299321"/>
                    </a:ext>
                  </a:extLst>
                </a:gridCol>
              </a:tblGrid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ยุทธศาสตร์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S1)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การพัฒนาเศรษฐกิจไทยด้วยเศรษฐกิจสร้างคุณค่าและเศรษฐกิจสร้างสรรค์ให้มีความสามารถในการแข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่่ง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ขัน และพึ่งพาตนเองได้อย่างยั่งยืน พร้อมสู่่อนาคต โดยใช้วิทยาศาสตร์์ การวิจัยและนวัตกรรม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48997"/>
                  </a:ext>
                </a:extLst>
              </a:tr>
              <a:tr h="247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P1 (S1)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พัฒนาระบบเศรษฐกิจชีวภาพ-เศรษฐกิจ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หมุุน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เวียนเศรษฐกิจสีเขียว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Bio-Circular-Green Economy: BCG)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ในด้านการแพทย์และสุขภาพ ให้้เป็นระบบเศรษฐกิจมูลค่าสูงมีความยั่งยืนและเพิ่มรายได้ของประเทศ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75840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เป้าหมาย (</a:t>
                      </a:r>
                      <a:r>
                        <a:rPr lang="en-US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Objective</a:t>
                      </a: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)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ประเทศไทยเป็นแหล่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่งผ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ลิตสำคัญของอาเซียนสำหรับผลิตภัณฑ์การแพทย์ขั้นสูง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Advanced Therapy Medicinal Products; ATMPs)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รวมถึงชีววัตถุุ 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วััส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ดุอุปกรณ์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เครื่องมือแพทย์์ และบรรจุภัณฑ์ขั้นสูงที่เป็นนวัตกรรมระดับสูงและมูลค่าสูงได้้มาตรฐานเทียบเคียงกับสากล และจำหน่ายในต่างประเทศ หรือสามารถทดแทนการนำเข้า โดยการใช้้ผลงานวิจัย องค์์ความรู้้ เทคโนโลยีและนวัตกรรม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212302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แผนงานย่อย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N2 (S1P1):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การพัฒนาและผลิตยา สารสกัดจากสมุนไพร ที่มีคุณภาพและได้รับการรับรองมาตรฐาน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745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0B27E7-D7E2-011D-1A70-046F8B6B8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375089"/>
              </p:ext>
            </p:extLst>
          </p:nvPr>
        </p:nvGraphicFramePr>
        <p:xfrm>
          <a:off x="645042" y="3188649"/>
          <a:ext cx="11018874" cy="1169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7723">
                  <a:extLst>
                    <a:ext uri="{9D8B030D-6E8A-4147-A177-3AD203B41FA5}">
                      <a16:colId xmlns:a16="http://schemas.microsoft.com/office/drawing/2014/main" val="1003740881"/>
                    </a:ext>
                  </a:extLst>
                </a:gridCol>
                <a:gridCol w="4741353">
                  <a:extLst>
                    <a:ext uri="{9D8B030D-6E8A-4147-A177-3AD203B41FA5}">
                      <a16:colId xmlns:a16="http://schemas.microsoft.com/office/drawing/2014/main" val="1344875349"/>
                    </a:ext>
                  </a:extLst>
                </a:gridCol>
                <a:gridCol w="5579798">
                  <a:extLst>
                    <a:ext uri="{9D8B030D-6E8A-4147-A177-3AD203B41FA5}">
                      <a16:colId xmlns:a16="http://schemas.microsoft.com/office/drawing/2014/main" val="1670011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แผนงานย่อยรายประเด็น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ผลสัมฤทธิ์ที่สำคัญระดับผลลัพธ์ (</a:t>
                      </a:r>
                      <a:r>
                        <a:rPr lang="en-US" sz="1000" b="1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KRs)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116022"/>
                  </a:ext>
                </a:extLst>
              </a:tr>
              <a:tr h="40277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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[Non-RU]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ยกระดับการพัฒนาและการผลิตยา ตามมาตรฐานสากลสู่ตลาดทั้งในและต่างประเทศ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KR5 P1: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มูลค่าการขายยา สารสกัดสมุนไพร และผลิตภัณฑ์สมุนไพร ที่พัฒนาและผลิตในประเทศไทยเพิ่มขึ้น โดยการใช้ผลงานวิจัย องค์ความรู้ เทคโนโลยีและนวัตกรรม (1,000 ล้านบาท ในช่วงปี 2566 - 2570)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154112"/>
                  </a:ext>
                </a:extLst>
              </a:tr>
              <a:tr h="355151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[Non-RU]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ยกระดับมาตรฐานนวัตกรรมการผลิตสารสกัดสมุนไพร และผลิตภัณฑ์สมุนไพรเพื่อเข้าสู่ตลาดทั้งในและต่างประเทศ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KR5 P1: </a:t>
                      </a:r>
                      <a:r>
                        <a:rPr lang="th-TH" sz="100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มูลค่าการขายยา สารสกัดสมุนไพร และผลิตภัณฑ์สมุนไพร ที่พัฒนาและผลิตในประเทศไทยเพิ่มขึ้น โดยการใช้ผลงานวิจัย องค์ความรู้ เทคโนโลยีและนวัตกรรม (1,000 ล้านบาท ในช่วงปี 2566 - 2570)</a:t>
                      </a:r>
                      <a:endParaRPr lang="en-US" sz="100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9125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E63D9A-1CBA-3FDF-E927-E274E3FAB12C}"/>
              </a:ext>
            </a:extLst>
          </p:cNvPr>
          <p:cNvSpPr txBox="1"/>
          <p:nvPr/>
        </p:nvSpPr>
        <p:spPr>
          <a:xfrm>
            <a:off x="396949" y="510362"/>
            <a:ext cx="1139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แผนงานที่เกี่ยวข้องภายใต้โครงการนี้</a:t>
            </a:r>
          </a:p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แผนงานย่อยรายประเด็น ปีงบประมาณ 2570</a:t>
            </a:r>
          </a:p>
        </p:txBody>
      </p:sp>
    </p:spTree>
    <p:extLst>
      <p:ext uri="{BB962C8B-B14F-4D97-AF65-F5344CB8AC3E}">
        <p14:creationId xmlns:p14="http://schemas.microsoft.com/office/powerpoint/2010/main" val="3883463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553B4-C3D5-5C41-1F8A-8253369A0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9EE87-1935-E601-A523-F1C9A320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EECB-5502-4D0B-B1ED-31B3BA7CCA52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ACB447-06C7-9CE1-F1CF-D4A3FC77F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764548"/>
              </p:ext>
            </p:extLst>
          </p:nvPr>
        </p:nvGraphicFramePr>
        <p:xfrm>
          <a:off x="645042" y="1206325"/>
          <a:ext cx="11018874" cy="218428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2301">
                  <a:extLst>
                    <a:ext uri="{9D8B030D-6E8A-4147-A177-3AD203B41FA5}">
                      <a16:colId xmlns:a16="http://schemas.microsoft.com/office/drawing/2014/main" val="3497742327"/>
                    </a:ext>
                  </a:extLst>
                </a:gridCol>
                <a:gridCol w="8626573">
                  <a:extLst>
                    <a:ext uri="{9D8B030D-6E8A-4147-A177-3AD203B41FA5}">
                      <a16:colId xmlns:a16="http://schemas.microsoft.com/office/drawing/2014/main" val="1617299321"/>
                    </a:ext>
                  </a:extLst>
                </a:gridCol>
              </a:tblGrid>
              <a:tr h="3055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ยุทธศาสตร์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S1)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การพัฒนาเศรษฐกิจไทยด้วยเศรษฐกิจสร้างคุณค่าและเศรษฐกิจสร้างสรรค์ให้มีความสามารถในการแข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่่ง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ขัน และพึ่งพาตนเองได้อย่างยั่งยืน พร้อมสู่่อนาคต โดยใช้วิทยาศาสตร์์ การวิจัยและนวัตกรรม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48997"/>
                  </a:ext>
                </a:extLst>
              </a:tr>
              <a:tr h="3055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P1 (S1)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พัฒนาระบบเศรษฐกิจชีวภาพ-เศรษฐกิจ</a:t>
                      </a:r>
                      <a:r>
                        <a:rPr lang="th-TH" sz="1050" kern="100" dirty="0" err="1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หมุุน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เวียนเศรษฐกิจสีเขียว 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Bio-Circular-Green Economy: BCG)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ในด้านการแพทย์และสุขภาพ ให้้เป็นระบบเศรษฐกิจมูลค่าสูงมีความยั่งยืนและเพิ่มรายได้ของประเทศ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75840"/>
                  </a:ext>
                </a:extLst>
              </a:tr>
              <a:tr h="3316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แผนงานหลัก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ประเทศไทยมีเครื่องมือแพทย์ บริการทางการแพทย์ ยา ที่ผลิต จำหน่าย และทดแทนการนำเข้ามูลค่า 1,500 ล้านบาท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7454"/>
                  </a:ext>
                </a:extLst>
              </a:tr>
              <a:tr h="4313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ผลสัมฤทธิ์ที่สำคัญ (</a:t>
                      </a:r>
                      <a:r>
                        <a:rPr lang="en-US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Key Results)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ประเทศไทยสามารถสร้างรายได้จากการผลิต จำหน่าย และทดแทนการนำ เข้า นวัตกรรมเครื่องมือ แพทย์ บริการทางการแพทย์ ยา ของไทย </a:t>
                      </a:r>
                      <a:b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</a:b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    จำนวน 1,500 ล้านบาท ภายในปี 2569</a:t>
                      </a:r>
                      <a:b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</a:b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ประชาชนไทย จำนวน 8.5 ล้านคน สามารถเข้าถึงนวัตกรรมเครื่องมือแพทย์ บริการทางการแพทย์ ยา ของไทย ภายในปี 2569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7625"/>
                  </a:ext>
                </a:extLst>
              </a:tr>
              <a:tr h="3806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ภายใต้โครงการ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 นวัตกรรมหรือการบริการในโครงการสร้างยอดขายเป็นจำนวน ...... ล้านบาท ภายในปี ....</a:t>
                      </a:r>
                      <a:b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</a:b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 นวัตกรรมหรือการบริการในโครงการมีถึงเข้ารับบริการเป็นจำนวน ..... คน ภายในปี 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9853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A2B87B6-3C52-48F4-4B26-BED5FE630557}"/>
              </a:ext>
            </a:extLst>
          </p:cNvPr>
          <p:cNvSpPr txBox="1"/>
          <p:nvPr/>
        </p:nvSpPr>
        <p:spPr>
          <a:xfrm>
            <a:off x="396949" y="510362"/>
            <a:ext cx="1139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แผนงานที่เกี่ยวข้องภายใต้โครงการนี้</a:t>
            </a:r>
          </a:p>
          <a:p>
            <a:pPr algn="ctr"/>
            <a:r>
              <a:rPr lang="th-TH" b="1" dirty="0">
                <a:latin typeface="Sarabun" panose="00000500000000000000" pitchFamily="2" charset="-34"/>
                <a:cs typeface="Sarabun" panose="00000500000000000000" pitchFamily="2" charset="-34"/>
              </a:rPr>
              <a:t>แผนงานเป้าหมายสำคัญ ปีงบประมาณ 2569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6B91389-86C2-65F7-6FAF-96738902F7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118872"/>
              </p:ext>
            </p:extLst>
          </p:nvPr>
        </p:nvGraphicFramePr>
        <p:xfrm>
          <a:off x="645042" y="3897032"/>
          <a:ext cx="11018874" cy="21616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92301">
                  <a:extLst>
                    <a:ext uri="{9D8B030D-6E8A-4147-A177-3AD203B41FA5}">
                      <a16:colId xmlns:a16="http://schemas.microsoft.com/office/drawing/2014/main" val="3497742327"/>
                    </a:ext>
                  </a:extLst>
                </a:gridCol>
                <a:gridCol w="8626573">
                  <a:extLst>
                    <a:ext uri="{9D8B030D-6E8A-4147-A177-3AD203B41FA5}">
                      <a16:colId xmlns:a16="http://schemas.microsoft.com/office/drawing/2014/main" val="1617299321"/>
                    </a:ext>
                  </a:extLst>
                </a:gridCol>
              </a:tblGrid>
              <a:tr h="3352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ยุทธศาสตร์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(</a:t>
                      </a: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S2):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การยกระดับสังคมและสิ่งแวดล้อม ให้ มีการพัฒนาอย่างยั่งยืน สามารถแก้ไขปัญหาท้าทายและปรับตัวได้ทันต่อพลวัตการเปลี่ยนแปลงของโลก โดยใช้วิทยาศาสตร์ การวิจัยและนวัตกรรม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448997"/>
                  </a:ext>
                </a:extLst>
              </a:tr>
              <a:tr h="1984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แผนงาน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P10 (S2): </a:t>
                      </a:r>
                      <a:r>
                        <a:rPr lang="th-TH" sz="105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ยกระดับความมั่นคงทางสุขภาพของประเทศให้ พร้อมรับโรคระบาดระดับชาติและโรคอุบัติใหม่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75840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แผนงานหลัก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ประเทศไทยปลอดโรคพยาธิใบไม้ตับ ไม่ตายจากมะเร็งท่อน้ำดี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7454"/>
                  </a:ext>
                </a:extLst>
              </a:tr>
              <a:tr h="4732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ผลสัมฤทธิ์ที่สำคัญ (</a:t>
                      </a:r>
                      <a:r>
                        <a:rPr lang="en-US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Key Results)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ลดการติดเชื้อพยาธิใบไม้ตับในพื้นที่ดำ เนินการเขตสุขภาพที่ 7, 8, 9,10 ให้ น้อยกว่าร้อยละ 10 ภายใน 2 ปี</a:t>
                      </a:r>
                      <a:br>
                        <a:rPr lang="th-TH" sz="1050" dirty="0"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</a:b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 ผู้ป่วยมะเร็งท่อน้ำ ดีได้รับการวินิจฉัยในระยะแรก (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early-stage diagnosis) 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มากกว่าร้อยละ 50 ภายใน 2 ปี</a:t>
                      </a:r>
                      <a:b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</a:b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 เพิ่มอัตราการรอดชีพของผู้ป่วยมะเร็งท่อน้ำดีมากกว่าร้อยละ 30 ภายใน 2 ปี</a:t>
                      </a:r>
                      <a:endParaRPr lang="en-US" sz="105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7625"/>
                  </a:ext>
                </a:extLst>
              </a:tr>
              <a:tr h="6356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h-TH" sz="1050" b="1" kern="100" dirty="0">
                          <a:effectLst/>
                          <a:latin typeface="Sarabun" panose="00000500000000000000" pitchFamily="2" charset="-34"/>
                          <a:ea typeface="Aptos" panose="020B0004020202020204" pitchFamily="34" charset="0"/>
                          <a:cs typeface="Sarabun" panose="00000500000000000000" pitchFamily="2" charset="-34"/>
                        </a:rPr>
                        <a:t>ภายใต้โครงการ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 นวัตกรรมหรือการบริการในโครงมีส่วนช่วยในการลดการติดเชื้อพยาธิใบไม้ตับในพื้นที่ดำเนินการเขตสุขภาพที่ …</a:t>
                      </a:r>
                      <a:b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</a:b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 นวัตกรรมหรือการบริการในโครงการมีส่วนช่วยผู้ป่วยมะเร็งท่อน้ำดีได้รับการวินิจฉัยในระยะแรก (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early-stage diagnosis) </a:t>
                      </a:r>
                      <a:b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</a:b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 </a:t>
                      </a:r>
                      <a:r>
                        <a:rPr lang="th-TH" sz="1050" kern="100" dirty="0">
                          <a:solidFill>
                            <a:srgbClr val="000000"/>
                          </a:solidFill>
                          <a:latin typeface="Sarabun" panose="00000500000000000000" pitchFamily="2" charset="-34"/>
                          <a:ea typeface="Wingdings" panose="05000000000000000000" pitchFamily="2" charset="2"/>
                          <a:cs typeface="Sarabun" panose="00000500000000000000" pitchFamily="2" charset="-34"/>
                          <a:sym typeface="Wingdings" panose="05000000000000000000" pitchFamily="2" charset="2"/>
                        </a:rPr>
                        <a:t>นวัตกรรมหรือการบริการในโครงการมีส่วนช่วยอัตราการรอดชีพของผู้ป่วยมะเร็งท่อน้ำดี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985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26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27A85-1C9A-4792-FC6D-99280CA64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3BDFCCF-ACBE-EAFF-F47D-F73D0BF0246D}"/>
              </a:ext>
            </a:extLst>
          </p:cNvPr>
          <p:cNvSpPr/>
          <p:nvPr/>
        </p:nvSpPr>
        <p:spPr>
          <a:xfrm>
            <a:off x="132669" y="4246246"/>
            <a:ext cx="5650104" cy="1108246"/>
          </a:xfrm>
          <a:prstGeom prst="roundRect">
            <a:avLst>
              <a:gd name="adj" fmla="val 8222"/>
            </a:avLst>
          </a:prstGeom>
          <a:solidFill>
            <a:srgbClr val="FFF2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B55C26-2D8D-9A45-28F1-2A8D10B5DC33}"/>
              </a:ext>
            </a:extLst>
          </p:cNvPr>
          <p:cNvSpPr/>
          <p:nvPr/>
        </p:nvSpPr>
        <p:spPr>
          <a:xfrm>
            <a:off x="1329692" y="1304709"/>
            <a:ext cx="10729637" cy="1800223"/>
          </a:xfrm>
          <a:prstGeom prst="rect">
            <a:avLst/>
          </a:prstGeom>
          <a:solidFill>
            <a:srgbClr val="D8EF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13CB8-667D-D1C7-5C49-45BAF3B689FF}"/>
              </a:ext>
            </a:extLst>
          </p:cNvPr>
          <p:cNvSpPr txBox="1"/>
          <p:nvPr/>
        </p:nvSpPr>
        <p:spPr>
          <a:xfrm>
            <a:off x="95953" y="3985098"/>
            <a:ext cx="3047999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Output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66C395-21FF-8D75-9BFC-CC87D7B22F9F}"/>
              </a:ext>
            </a:extLst>
          </p:cNvPr>
          <p:cNvSpPr txBox="1"/>
          <p:nvPr/>
        </p:nvSpPr>
        <p:spPr>
          <a:xfrm>
            <a:off x="101656" y="922298"/>
            <a:ext cx="2024601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หน่วยงานขอรับทุน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669E82-ECA4-0736-185F-F51210DA7E11}"/>
              </a:ext>
            </a:extLst>
          </p:cNvPr>
          <p:cNvSpPr txBox="1"/>
          <p:nvPr/>
        </p:nvSpPr>
        <p:spPr>
          <a:xfrm>
            <a:off x="95954" y="3156705"/>
            <a:ext cx="2024601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วัตถุประสงค์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285AB86-29F2-76A7-BAF0-48DE3CF27D4A}"/>
              </a:ext>
            </a:extLst>
          </p:cNvPr>
          <p:cNvSpPr/>
          <p:nvPr/>
        </p:nvSpPr>
        <p:spPr>
          <a:xfrm>
            <a:off x="1329692" y="924693"/>
            <a:ext cx="7835550" cy="306465"/>
          </a:xfrm>
          <a:prstGeom prst="roundRect">
            <a:avLst/>
          </a:prstGeom>
          <a:solidFill>
            <a:srgbClr val="FFF2CC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>
              <a:defRPr/>
            </a:pPr>
            <a:r>
              <a:rPr lang="en-US" sz="1200" b="0" i="0" u="none" strike="noStrike" baseline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4D0783-5171-3386-6A3A-27CD1353E8AA}"/>
              </a:ext>
            </a:extLst>
          </p:cNvPr>
          <p:cNvSpPr txBox="1"/>
          <p:nvPr/>
        </p:nvSpPr>
        <p:spPr>
          <a:xfrm>
            <a:off x="865848" y="3168399"/>
            <a:ext cx="496609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7AC64ECF-25A2-FBCE-E5D6-CF558AB3370D}"/>
              </a:ext>
            </a:extLst>
          </p:cNvPr>
          <p:cNvSpPr txBox="1"/>
          <p:nvPr/>
        </p:nvSpPr>
        <p:spPr>
          <a:xfrm>
            <a:off x="101656" y="537814"/>
            <a:ext cx="11988688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ahoma" panose="020B0604030504040204" pitchFamily="34" charset="0"/>
                <a:cs typeface="Sarabun" panose="00000500000000000000" pitchFamily="2" charset="-34"/>
              </a:rPr>
              <a:t>1. </a:t>
            </a: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ahoma" panose="020B0604030504040204" pitchFamily="34" charset="0"/>
                <a:cs typeface="Sarabun" panose="00000500000000000000" pitchFamily="2" charset="-34"/>
              </a:rPr>
              <a:t>ชื่อโครงการ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A0497C-A4D2-367A-6019-04F99831D990}"/>
              </a:ext>
            </a:extLst>
          </p:cNvPr>
          <p:cNvSpPr txBox="1">
            <a:spLocks/>
          </p:cNvSpPr>
          <p:nvPr/>
        </p:nvSpPr>
        <p:spPr>
          <a:xfrm>
            <a:off x="0" y="81237"/>
            <a:ext cx="10592783" cy="338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6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1200" b="1" i="0" u="none" strike="noStrike" kern="1200" cap="none" spc="0" normalizeH="0" baseline="0" noProof="0" dirty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latin typeface="Sarabun" panose="00000500000000000000" pitchFamily="2" charset="-34"/>
                <a:cs typeface="Sarabun" panose="00000500000000000000" pitchFamily="2" charset="-34"/>
              </a:rPr>
              <a:t>แบบ </a:t>
            </a:r>
            <a:r>
              <a:rPr kumimoji="0" lang="en-US" altLang="th-TH" sz="1200" b="1" i="0" u="none" strike="noStrike" kern="1200" cap="none" spc="0" normalizeH="0" baseline="0" noProof="0" dirty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latin typeface="Sarabun" panose="00000500000000000000" pitchFamily="2" charset="-34"/>
                <a:cs typeface="Sarabun" panose="00000500000000000000" pitchFamily="2" charset="-34"/>
              </a:rPr>
              <a:t>Screening </a:t>
            </a:r>
            <a:r>
              <a:rPr kumimoji="0" lang="th-TH" altLang="th-TH" sz="1200" b="1" i="0" u="none" strike="noStrike" kern="1200" cap="none" spc="0" normalizeH="0" baseline="0" noProof="0" dirty="0">
                <a:ln>
                  <a:noFill/>
                </a:ln>
                <a:solidFill>
                  <a:srgbClr val="0063AC"/>
                </a:solidFill>
                <a:effectLst/>
                <a:uLnTx/>
                <a:uFillTx/>
                <a:latin typeface="Sarabun" panose="00000500000000000000" pitchFamily="2" charset="-34"/>
                <a:cs typeface="Sarabun" panose="00000500000000000000" pitchFamily="2" charset="-34"/>
              </a:rPr>
              <a:t>โครงการ ปี 256</a:t>
            </a:r>
            <a:r>
              <a:rPr lang="th-TH" altLang="th-TH" sz="1200" b="1" dirty="0">
                <a:solidFill>
                  <a:srgbClr val="0063AC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9</a:t>
            </a:r>
            <a:endParaRPr kumimoji="0" lang="th-TH" altLang="th-TH" sz="1200" b="1" i="0" u="none" strike="noStrike" kern="1200" cap="none" spc="0" normalizeH="0" baseline="0" noProof="0" dirty="0">
              <a:ln>
                <a:noFill/>
              </a:ln>
              <a:solidFill>
                <a:srgbClr val="0063AC"/>
              </a:solidFill>
              <a:effectLst/>
              <a:uLnTx/>
              <a:uFillTx/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B238D5-613D-1E1D-D145-EB6A2DFA8D13}"/>
              </a:ext>
            </a:extLst>
          </p:cNvPr>
          <p:cNvSpPr txBox="1"/>
          <p:nvPr/>
        </p:nvSpPr>
        <p:spPr>
          <a:xfrm>
            <a:off x="101656" y="1317245"/>
            <a:ext cx="2024601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เหตุผลความจำเป็น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3A11DB5-E3E3-883B-ED48-F4FE29B792F7}"/>
              </a:ext>
            </a:extLst>
          </p:cNvPr>
          <p:cNvSpPr/>
          <p:nvPr/>
        </p:nvSpPr>
        <p:spPr>
          <a:xfrm>
            <a:off x="145126" y="5727413"/>
            <a:ext cx="5650104" cy="1009519"/>
          </a:xfrm>
          <a:prstGeom prst="roundRect">
            <a:avLst>
              <a:gd name="adj" fmla="val 8222"/>
            </a:avLst>
          </a:prstGeom>
          <a:solidFill>
            <a:srgbClr val="FFF2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217D5D-3754-6318-D339-94BAC570E19E}"/>
              </a:ext>
            </a:extLst>
          </p:cNvPr>
          <p:cNvSpPr txBox="1"/>
          <p:nvPr/>
        </p:nvSpPr>
        <p:spPr>
          <a:xfrm>
            <a:off x="95954" y="5412434"/>
            <a:ext cx="3047999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Outcome/ Impact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F800D7-9A78-CA08-B852-2A8D0E5B547C}"/>
              </a:ext>
            </a:extLst>
          </p:cNvPr>
          <p:cNvSpPr txBox="1"/>
          <p:nvPr/>
        </p:nvSpPr>
        <p:spPr>
          <a:xfrm>
            <a:off x="5831945" y="3147469"/>
            <a:ext cx="3047999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Conceptual Framework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63C177-329C-B3E8-F705-93B1D8FF3941}"/>
              </a:ext>
            </a:extLst>
          </p:cNvPr>
          <p:cNvSpPr txBox="1"/>
          <p:nvPr/>
        </p:nvSpPr>
        <p:spPr>
          <a:xfrm>
            <a:off x="5855208" y="4710976"/>
            <a:ext cx="3047999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100" b="1" dirty="0">
                <a:solidFill>
                  <a:srgbClr val="A88000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แผนการดำเนินงาน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43" name="Rectangle: Rounded Corners 13">
            <a:extLst>
              <a:ext uri="{FF2B5EF4-FFF2-40B4-BE49-F238E27FC236}">
                <a16:creationId xmlns:a16="http://schemas.microsoft.com/office/drawing/2014/main" id="{B4D53BDC-DE7B-F4A3-ED25-92273A2994F9}"/>
              </a:ext>
            </a:extLst>
          </p:cNvPr>
          <p:cNvSpPr/>
          <p:nvPr/>
        </p:nvSpPr>
        <p:spPr>
          <a:xfrm>
            <a:off x="7114032" y="4800369"/>
            <a:ext cx="4976312" cy="762333"/>
          </a:xfrm>
          <a:prstGeom prst="roundRect">
            <a:avLst>
              <a:gd name="adj" fmla="val 8222"/>
            </a:avLst>
          </a:prstGeom>
          <a:solidFill>
            <a:srgbClr val="FFF2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966942-8E88-0EAD-F34C-9B9586310DBA}"/>
              </a:ext>
            </a:extLst>
          </p:cNvPr>
          <p:cNvSpPr txBox="1"/>
          <p:nvPr/>
        </p:nvSpPr>
        <p:spPr>
          <a:xfrm>
            <a:off x="5976937" y="5565950"/>
            <a:ext cx="117549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งบประมา</a:t>
            </a:r>
            <a:r>
              <a:rPr lang="th-TH" sz="1100" b="1" dirty="0">
                <a:solidFill>
                  <a:srgbClr val="A88000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ณ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436AF26-5BE6-A510-8EB5-14CB97C63F85}"/>
              </a:ext>
            </a:extLst>
          </p:cNvPr>
          <p:cNvSpPr/>
          <p:nvPr/>
        </p:nvSpPr>
        <p:spPr>
          <a:xfrm>
            <a:off x="7650533" y="5874630"/>
            <a:ext cx="1225262" cy="306465"/>
          </a:xfrm>
          <a:prstGeom prst="roundRect">
            <a:avLst/>
          </a:prstGeom>
          <a:solidFill>
            <a:srgbClr val="FFF2CC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…………..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 </a:t>
            </a: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บาท</a:t>
            </a:r>
            <a:endParaRPr kumimoji="0" lang="th-TH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04C8257-9B14-12F0-6611-0525CA5C048E}"/>
              </a:ext>
            </a:extLst>
          </p:cNvPr>
          <p:cNvSpPr txBox="1"/>
          <p:nvPr/>
        </p:nvSpPr>
        <p:spPr>
          <a:xfrm>
            <a:off x="10779141" y="5645243"/>
            <a:ext cx="117549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rgbClr val="A88000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 </a:t>
            </a:r>
            <a:r>
              <a:rPr lang="th-TH" sz="1100" b="1" dirty="0">
                <a:solidFill>
                  <a:srgbClr val="A88000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ระยะเวลา</a:t>
            </a:r>
            <a:endParaRPr kumimoji="0" lang="th-TH" sz="1100" b="1" i="0" u="none" strike="noStrike" kern="120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23" name="Rectangle: Rounded Corners 16">
            <a:extLst>
              <a:ext uri="{FF2B5EF4-FFF2-40B4-BE49-F238E27FC236}">
                <a16:creationId xmlns:a16="http://schemas.microsoft.com/office/drawing/2014/main" id="{B1E710FD-4A5F-659F-0830-DF52E0A512F1}"/>
              </a:ext>
            </a:extLst>
          </p:cNvPr>
          <p:cNvSpPr/>
          <p:nvPr/>
        </p:nvSpPr>
        <p:spPr>
          <a:xfrm>
            <a:off x="10812703" y="6022345"/>
            <a:ext cx="1225262" cy="306465"/>
          </a:xfrm>
          <a:prstGeom prst="roundRect">
            <a:avLst/>
          </a:prstGeom>
          <a:solidFill>
            <a:srgbClr val="FFF2CC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>
              <a:defRPr/>
            </a:pPr>
            <a:r>
              <a:rPr lang="en-US" sz="120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</a:t>
            </a:r>
            <a:r>
              <a:rPr lang="th-TH" sz="1200" b="1" dirty="0">
                <a:solidFill>
                  <a:prstClr val="black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ปี</a:t>
            </a:r>
            <a:endParaRPr kumimoji="0" lang="th-TH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39D7E379-65E1-18F5-C86B-39264709BC61}"/>
              </a:ext>
            </a:extLst>
          </p:cNvPr>
          <p:cNvSpPr txBox="1"/>
          <p:nvPr/>
        </p:nvSpPr>
        <p:spPr>
          <a:xfrm>
            <a:off x="9266814" y="549508"/>
            <a:ext cx="2721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Logo </a:t>
            </a:r>
          </a:p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หน่วยงาน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/ 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นิติบุคคล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5" name="TextBox 39">
            <a:extLst>
              <a:ext uri="{FF2B5EF4-FFF2-40B4-BE49-F238E27FC236}">
                <a16:creationId xmlns:a16="http://schemas.microsoft.com/office/drawing/2014/main" id="{CEAD0F5E-E975-C41C-7970-299FCE10473C}"/>
              </a:ext>
            </a:extLst>
          </p:cNvPr>
          <p:cNvSpPr txBox="1"/>
          <p:nvPr/>
        </p:nvSpPr>
        <p:spPr>
          <a:xfrm>
            <a:off x="6218270" y="6417676"/>
            <a:ext cx="1471333" cy="212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228578">
              <a:lnSpc>
                <a:spcPts val="1852"/>
              </a:lnSpc>
              <a:buClrTx/>
            </a:pPr>
            <a:r>
              <a:rPr lang="th-TH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ภาคเอกชนร่วมสนับสนุน</a:t>
            </a:r>
          </a:p>
        </p:txBody>
      </p:sp>
      <p:sp>
        <p:nvSpPr>
          <p:cNvPr id="20" name="TextBox 40">
            <a:extLst>
              <a:ext uri="{FF2B5EF4-FFF2-40B4-BE49-F238E27FC236}">
                <a16:creationId xmlns:a16="http://schemas.microsoft.com/office/drawing/2014/main" id="{AA1F8CA8-7F1A-8399-DBC4-80454AA1B234}"/>
              </a:ext>
            </a:extLst>
          </p:cNvPr>
          <p:cNvSpPr txBox="1"/>
          <p:nvPr/>
        </p:nvSpPr>
        <p:spPr>
          <a:xfrm>
            <a:off x="6218270" y="5929357"/>
            <a:ext cx="1040476" cy="169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228578">
              <a:spcBef>
                <a:spcPct val="0"/>
              </a:spcBef>
              <a:buClrTx/>
            </a:pPr>
            <a:r>
              <a:rPr lang="th-TH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ขอ</a:t>
            </a:r>
            <a:r>
              <a:rPr lang="th-TH" sz="1100" b="1" dirty="0">
                <a:latin typeface="Sarabun" panose="00000500000000000000" pitchFamily="2" charset="-34"/>
                <a:cs typeface="Sarabun" panose="00000500000000000000" pitchFamily="2" charset="-34"/>
              </a:rPr>
              <a:t>รับ</a:t>
            </a:r>
            <a:r>
              <a:rPr lang="th-TH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ทุน </a:t>
            </a:r>
            <a:r>
              <a:rPr lang="en-US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T</a:t>
            </a:r>
            <a:r>
              <a:rPr lang="en-US" sz="1100" b="1" dirty="0">
                <a:latin typeface="Sarabun" panose="00000500000000000000" pitchFamily="2" charset="-34"/>
                <a:cs typeface="Sarabun" panose="00000500000000000000" pitchFamily="2" charset="-34"/>
              </a:rPr>
              <a:t>ILNA</a:t>
            </a:r>
            <a:endParaRPr lang="en-US" sz="1100" b="1" kern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21" name="Rectangle: Rounded Corners 16">
            <a:extLst>
              <a:ext uri="{FF2B5EF4-FFF2-40B4-BE49-F238E27FC236}">
                <a16:creationId xmlns:a16="http://schemas.microsoft.com/office/drawing/2014/main" id="{7BAA26B6-9281-4308-59B0-FD00E4163044}"/>
              </a:ext>
            </a:extLst>
          </p:cNvPr>
          <p:cNvSpPr/>
          <p:nvPr/>
        </p:nvSpPr>
        <p:spPr>
          <a:xfrm>
            <a:off x="7630419" y="6353083"/>
            <a:ext cx="1225262" cy="306465"/>
          </a:xfrm>
          <a:prstGeom prst="roundRect">
            <a:avLst/>
          </a:prstGeom>
          <a:solidFill>
            <a:srgbClr val="FFF2CC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…………..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 </a:t>
            </a:r>
            <a:r>
              <a:rPr kumimoji="0" lang="th-T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</a:rPr>
              <a:t>บาท</a:t>
            </a:r>
            <a:endParaRPr kumimoji="0" lang="th-TH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</a:endParaRPr>
          </a:p>
        </p:txBody>
      </p:sp>
      <p:sp>
        <p:nvSpPr>
          <p:cNvPr id="22" name="TextBox 39">
            <a:extLst>
              <a:ext uri="{FF2B5EF4-FFF2-40B4-BE49-F238E27FC236}">
                <a16:creationId xmlns:a16="http://schemas.microsoft.com/office/drawing/2014/main" id="{CFEA9FA4-9F44-C912-46CA-C1F8DFC10B12}"/>
              </a:ext>
            </a:extLst>
          </p:cNvPr>
          <p:cNvSpPr txBox="1"/>
          <p:nvPr/>
        </p:nvSpPr>
        <p:spPr>
          <a:xfrm>
            <a:off x="9034612" y="6262338"/>
            <a:ext cx="1433363" cy="456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228578">
              <a:lnSpc>
                <a:spcPts val="1852"/>
              </a:lnSpc>
            </a:pPr>
            <a:r>
              <a:rPr lang="en-US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In-Cash : </a:t>
            </a:r>
            <a:r>
              <a:rPr lang="en-US" sz="1100" dirty="0"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  <a:p>
            <a:pPr defTabSz="228578">
              <a:lnSpc>
                <a:spcPts val="1852"/>
              </a:lnSpc>
            </a:pPr>
            <a:r>
              <a:rPr lang="en-US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In-Kind :</a:t>
            </a:r>
            <a:r>
              <a:rPr lang="th-TH" sz="1100" b="1" kern="1200" dirty="0">
                <a:latin typeface="Sarabun" panose="00000500000000000000" pitchFamily="2" charset="-34"/>
                <a:cs typeface="Sarabun" panose="00000500000000000000" pitchFamily="2" charset="-34"/>
              </a:rPr>
              <a:t> </a:t>
            </a:r>
            <a:r>
              <a:rPr lang="en-US" sz="1100" dirty="0"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21666D-B461-495F-018C-109D5161BEE9}"/>
              </a:ext>
            </a:extLst>
          </p:cNvPr>
          <p:cNvSpPr txBox="1"/>
          <p:nvPr/>
        </p:nvSpPr>
        <p:spPr>
          <a:xfrm>
            <a:off x="5824960" y="3450101"/>
            <a:ext cx="496609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5036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4C171-876A-8571-60F9-D426B079D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64DA67-67F5-EC3B-2A18-CDF008F2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>
              <a:buClr>
                <a:srgbClr val="000000"/>
              </a:buClr>
            </a:pPr>
            <a:fld id="{3E50EECB-5502-4D0B-B1ED-31B3BA7CCA52}" type="slidenum">
              <a:rPr lang="en-US" sz="1000" kern="0">
                <a:solidFill>
                  <a:prstClr val="black">
                    <a:tint val="75000"/>
                  </a:prstClr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pPr defTabSz="1219140">
                <a:buClr>
                  <a:srgbClr val="000000"/>
                </a:buClr>
              </a:pPr>
              <a:t>6</a:t>
            </a:fld>
            <a:endParaRPr lang="en-US" sz="1000" kern="0">
              <a:solidFill>
                <a:prstClr val="black">
                  <a:tint val="75000"/>
                </a:prstClr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ED38F3-9F46-AD01-36CF-9DA27F0C78C6}"/>
              </a:ext>
            </a:extLst>
          </p:cNvPr>
          <p:cNvGraphicFramePr>
            <a:graphicFrameLocks noGrp="1"/>
          </p:cNvGraphicFramePr>
          <p:nvPr/>
        </p:nvGraphicFramePr>
        <p:xfrm>
          <a:off x="407351" y="2817133"/>
          <a:ext cx="11377298" cy="1806148"/>
        </p:xfrm>
        <a:graphic>
          <a:graphicData uri="http://schemas.openxmlformats.org/drawingml/2006/table">
            <a:tbl>
              <a:tblPr firstRow="1" firstCol="1" bandRow="1"/>
              <a:tblGrid>
                <a:gridCol w="794585">
                  <a:extLst>
                    <a:ext uri="{9D8B030D-6E8A-4147-A177-3AD203B41FA5}">
                      <a16:colId xmlns:a16="http://schemas.microsoft.com/office/drawing/2014/main" val="330062943"/>
                    </a:ext>
                  </a:extLst>
                </a:gridCol>
                <a:gridCol w="1695035">
                  <a:extLst>
                    <a:ext uri="{9D8B030D-6E8A-4147-A177-3AD203B41FA5}">
                      <a16:colId xmlns:a16="http://schemas.microsoft.com/office/drawing/2014/main" val="889419632"/>
                    </a:ext>
                  </a:extLst>
                </a:gridCol>
                <a:gridCol w="4075141">
                  <a:extLst>
                    <a:ext uri="{9D8B030D-6E8A-4147-A177-3AD203B41FA5}">
                      <a16:colId xmlns:a16="http://schemas.microsoft.com/office/drawing/2014/main" val="1444815580"/>
                    </a:ext>
                  </a:extLst>
                </a:gridCol>
                <a:gridCol w="1692601">
                  <a:extLst>
                    <a:ext uri="{9D8B030D-6E8A-4147-A177-3AD203B41FA5}">
                      <a16:colId xmlns:a16="http://schemas.microsoft.com/office/drawing/2014/main" val="1655406824"/>
                    </a:ext>
                  </a:extLst>
                </a:gridCol>
                <a:gridCol w="3119936">
                  <a:extLst>
                    <a:ext uri="{9D8B030D-6E8A-4147-A177-3AD203B41FA5}">
                      <a16:colId xmlns:a16="http://schemas.microsoft.com/office/drawing/2014/main" val="1848263458"/>
                    </a:ext>
                  </a:extLst>
                </a:gridCol>
              </a:tblGrid>
              <a:tr h="619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ปี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เคยได้รับเงินการสนับสนุนจากแหล่งทุน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ชื่อโครงการ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จำนวนเงิน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b="1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ผลผลิต และผลสัมฤทธิ์ที่ได้รับ</a:t>
                      </a:r>
                      <a:endParaRPr lang="en-US" sz="1050" b="1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779404"/>
                  </a:ext>
                </a:extLst>
              </a:tr>
              <a:tr h="3784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141256865"/>
                  </a:ext>
                </a:extLst>
              </a:tr>
              <a:tr h="4295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 </a:t>
                      </a:r>
                      <a:endParaRPr lang="en-US" sz="1050" kern="10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978824939"/>
                  </a:ext>
                </a:extLst>
              </a:tr>
              <a:tr h="3784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 </a:t>
                      </a:r>
                      <a:endParaRPr lang="en-US" sz="1050" kern="100" dirty="0">
                        <a:effectLst/>
                        <a:latin typeface="Sarabun" panose="00000500000000000000" pitchFamily="2" charset="-34"/>
                        <a:ea typeface="Aptos" panose="020B0004020202020204" pitchFamily="34" charset="0"/>
                        <a:cs typeface="Sarabun" panose="00000500000000000000" pitchFamily="2" charset="-34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27288304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F9D6B0-1632-13BC-6215-47012E36E06E}"/>
              </a:ext>
            </a:extLst>
          </p:cNvPr>
          <p:cNvSpPr txBox="1"/>
          <p:nvPr/>
        </p:nvSpPr>
        <p:spPr>
          <a:xfrm>
            <a:off x="101658" y="1562853"/>
            <a:ext cx="11308935" cy="670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40">
              <a:lnSpc>
                <a:spcPct val="107000"/>
              </a:lnSpc>
              <a:buClr>
                <a:srgbClr val="000000"/>
              </a:buClr>
            </a:pPr>
            <a:r>
              <a:rPr lang="th-TH" sz="1200" b="1" kern="100" dirty="0">
                <a:solidFill>
                  <a:srgbClr val="000000"/>
                </a:solidFill>
                <a:latin typeface="Sarabun" panose="00000500000000000000" pitchFamily="2" charset="-34"/>
                <a:ea typeface="Aptos" panose="020B0004020202020204" pitchFamily="34" charset="0"/>
                <a:cs typeface="Sarabun" panose="00000500000000000000" pitchFamily="2" charset="-34"/>
                <a:sym typeface="Arial"/>
              </a:rPr>
              <a:t>ประวัติเงินทุนสนับสนุนจากแหล่งอื่นที่เกี่ยวข้องกับโครงการ (จากทุกแหล่ง ทั้งในและต่างประเทศ)</a:t>
            </a:r>
            <a:endParaRPr lang="en-US" sz="1200" kern="100" dirty="0">
              <a:solidFill>
                <a:srgbClr val="000000"/>
              </a:solidFill>
              <a:latin typeface="Sarabun" panose="00000500000000000000" pitchFamily="2" charset="-34"/>
              <a:ea typeface="Aptos" panose="020B0004020202020204" pitchFamily="34" charset="0"/>
              <a:cs typeface="Sarabun" panose="00000500000000000000" pitchFamily="2" charset="-34"/>
              <a:sym typeface="Arial"/>
            </a:endParaRPr>
          </a:p>
          <a:p>
            <a:pPr marL="720477" defTabSz="1219140">
              <a:lnSpc>
                <a:spcPct val="107000"/>
              </a:lnSpc>
              <a:buClr>
                <a:srgbClr val="000000"/>
              </a:buClr>
            </a:pPr>
            <a:r>
              <a:rPr lang="en-US" sz="1200" kern="100" dirty="0">
                <a:solidFill>
                  <a:srgbClr val="000000"/>
                </a:solidFill>
                <a:latin typeface="Sarabun" panose="00000500000000000000" pitchFamily="2" charset="-34"/>
                <a:ea typeface="Wingdings" panose="05000000000000000000" pitchFamily="2" charset="2"/>
                <a:cs typeface="Sarabun" panose="00000500000000000000" pitchFamily="2" charset="-34"/>
                <a:sym typeface="Wingdings" panose="05000000000000000000" pitchFamily="2" charset="2"/>
              </a:rPr>
              <a:t></a:t>
            </a:r>
            <a:r>
              <a:rPr lang="th-TH" sz="1200" kern="100" dirty="0">
                <a:solidFill>
                  <a:srgbClr val="000000"/>
                </a:solidFill>
                <a:latin typeface="Sarabun" panose="00000500000000000000" pitchFamily="2" charset="-34"/>
                <a:ea typeface="Aptos" panose="020B0004020202020204" pitchFamily="34" charset="0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kern="100" dirty="0">
                <a:solidFill>
                  <a:srgbClr val="000000"/>
                </a:solidFill>
                <a:latin typeface="Sarabun" panose="00000500000000000000" pitchFamily="2" charset="-34"/>
                <a:ea typeface="SimSun" panose="02010600030101010101" pitchFamily="2" charset="-122"/>
                <a:cs typeface="Sarabun" panose="00000500000000000000" pitchFamily="2" charset="-34"/>
                <a:sym typeface="Arial"/>
              </a:rPr>
              <a:t>ไม่เคย</a:t>
            </a:r>
            <a:endParaRPr lang="en-US" sz="1200" kern="100" dirty="0">
              <a:solidFill>
                <a:srgbClr val="000000"/>
              </a:solidFill>
              <a:latin typeface="Sarabun" panose="00000500000000000000" pitchFamily="2" charset="-34"/>
              <a:ea typeface="Aptos" panose="020B0004020202020204" pitchFamily="34" charset="0"/>
              <a:cs typeface="Sarabun" panose="00000500000000000000" pitchFamily="2" charset="-34"/>
              <a:sym typeface="Arial"/>
            </a:endParaRPr>
          </a:p>
          <a:p>
            <a:pPr marL="720477" defTabSz="1219140">
              <a:lnSpc>
                <a:spcPct val="107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1200" kern="100" dirty="0">
                <a:solidFill>
                  <a:srgbClr val="000000"/>
                </a:solidFill>
                <a:latin typeface="Sarabun" panose="00000500000000000000" pitchFamily="2" charset="-34"/>
                <a:ea typeface="Wingdings" panose="05000000000000000000" pitchFamily="2" charset="2"/>
                <a:cs typeface="Sarabun" panose="00000500000000000000" pitchFamily="2" charset="-34"/>
                <a:sym typeface="Wingdings" panose="05000000000000000000" pitchFamily="2" charset="2"/>
              </a:rPr>
              <a:t></a:t>
            </a:r>
            <a:r>
              <a:rPr lang="th-TH" sz="1200" kern="100" dirty="0">
                <a:solidFill>
                  <a:srgbClr val="000000"/>
                </a:solidFill>
                <a:latin typeface="Sarabun" panose="00000500000000000000" pitchFamily="2" charset="-34"/>
                <a:ea typeface="Aptos" panose="020B0004020202020204" pitchFamily="34" charset="0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kern="100" dirty="0">
                <a:solidFill>
                  <a:srgbClr val="000000"/>
                </a:solidFill>
                <a:latin typeface="Sarabun" panose="00000500000000000000" pitchFamily="2" charset="-34"/>
                <a:ea typeface="SimSun" panose="02010600030101010101" pitchFamily="2" charset="-122"/>
                <a:cs typeface="Sarabun" panose="00000500000000000000" pitchFamily="2" charset="-34"/>
                <a:sym typeface="Arial"/>
              </a:rPr>
              <a:t>เคย (ระบุข้อมูลตามตารางข้างล่าง)</a:t>
            </a:r>
            <a:endParaRPr lang="en-US" sz="1200" kern="100" dirty="0">
              <a:solidFill>
                <a:srgbClr val="000000"/>
              </a:solidFill>
              <a:latin typeface="Sarabun" panose="00000500000000000000" pitchFamily="2" charset="-34"/>
              <a:ea typeface="Aptos" panose="020B0004020202020204" pitchFamily="34" charset="0"/>
              <a:cs typeface="Sarabun" panose="00000500000000000000" pitchFamily="2" charset="-34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B42871-FD79-4C34-9AC2-BA74E626EFFC}"/>
              </a:ext>
            </a:extLst>
          </p:cNvPr>
          <p:cNvSpPr txBox="1"/>
          <p:nvPr/>
        </p:nvSpPr>
        <p:spPr>
          <a:xfrm>
            <a:off x="101658" y="922300"/>
            <a:ext cx="2024601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914354"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70C0"/>
                </a:solidFill>
                <a:latin typeface="Sarabun" panose="00000500000000000000" pitchFamily="2" charset="-34"/>
                <a:ea typeface="Times New Roman" panose="02020603050405020304" pitchFamily="18" charset="0"/>
                <a:cs typeface="Sarabun" panose="00000500000000000000" pitchFamily="2" charset="-34"/>
                <a:sym typeface="Arial"/>
              </a:rPr>
              <a:t>หน่วยงานขอรับทุน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431A567-9AC7-A95B-7863-358B2D561A2A}"/>
              </a:ext>
            </a:extLst>
          </p:cNvPr>
          <p:cNvSpPr/>
          <p:nvPr/>
        </p:nvSpPr>
        <p:spPr>
          <a:xfrm>
            <a:off x="1517002" y="937782"/>
            <a:ext cx="5395491" cy="306465"/>
          </a:xfrm>
          <a:prstGeom prst="roundRect">
            <a:avLst/>
          </a:prstGeom>
          <a:solidFill>
            <a:srgbClr val="FFF2CC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54">
              <a:buClr>
                <a:srgbClr val="000000"/>
              </a:buClr>
              <a:defRPr/>
            </a:pP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D47E101-EE80-6EF7-7E9E-5369723A020D}"/>
              </a:ext>
            </a:extLst>
          </p:cNvPr>
          <p:cNvSpPr txBox="1"/>
          <p:nvPr/>
        </p:nvSpPr>
        <p:spPr>
          <a:xfrm>
            <a:off x="101656" y="537813"/>
            <a:ext cx="11988688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914377">
              <a:defRPr/>
            </a:pPr>
            <a:r>
              <a:rPr lang="en-US" sz="1200" b="1" dirty="0">
                <a:solidFill>
                  <a:prstClr val="black"/>
                </a:solidFill>
                <a:latin typeface="Sarabun" panose="00000500000000000000" pitchFamily="2" charset="-34"/>
                <a:ea typeface="Tahoma" panose="020B0604030504040204" pitchFamily="34" charset="0"/>
                <a:cs typeface="Sarabun" panose="00000500000000000000" pitchFamily="2" charset="-34"/>
                <a:sym typeface="Arial"/>
              </a:rPr>
              <a:t>1. </a:t>
            </a:r>
            <a:r>
              <a:rPr lang="th-TH" sz="1200" b="1" dirty="0">
                <a:solidFill>
                  <a:prstClr val="black"/>
                </a:solidFill>
                <a:latin typeface="Sarabun" panose="00000500000000000000" pitchFamily="2" charset="-34"/>
                <a:ea typeface="Tahoma" panose="020B0604030504040204" pitchFamily="34" charset="0"/>
                <a:cs typeface="Sarabun" panose="00000500000000000000" pitchFamily="2" charset="-34"/>
                <a:sym typeface="Arial"/>
              </a:rPr>
              <a:t>โครงการ</a:t>
            </a:r>
            <a:r>
              <a:rPr lang="en-US" sz="1200" b="1" dirty="0">
                <a:solidFill>
                  <a:prstClr val="black"/>
                </a:solidFill>
                <a:latin typeface="Sarabun" panose="00000500000000000000" pitchFamily="2" charset="-34"/>
                <a:ea typeface="Tahoma" panose="020B0604030504040204" pitchFamily="34" charset="0"/>
                <a:cs typeface="Sarabun" panose="00000500000000000000" pitchFamily="2" charset="-34"/>
                <a:sym typeface="Arial"/>
              </a:rPr>
              <a:t>………………</a:t>
            </a:r>
            <a:endParaRPr lang="th-TH" sz="1200" b="1" dirty="0">
              <a:solidFill>
                <a:prstClr val="black"/>
              </a:solidFill>
              <a:latin typeface="Sarabun" panose="00000500000000000000" pitchFamily="2" charset="-34"/>
              <a:ea typeface="Tahoma" panose="020B0604030504040204" pitchFamily="34" charset="0"/>
              <a:cs typeface="Sarabun" panose="00000500000000000000" pitchFamily="2" charset="-3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5490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36437-211D-0A30-3B44-1935554B0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7DFC9D-0737-2E9D-DF2E-9DCBA078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3E50EECB-5502-4D0B-B1ED-31B3BA7CCA52}" type="slidenum">
              <a:rPr lang="en-US" kern="0">
                <a:solidFill>
                  <a:prstClr val="black">
                    <a:tint val="75000"/>
                  </a:prst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Arial"/>
              </a:rPr>
              <a:pPr defTabSz="1219170">
                <a:buClr>
                  <a:srgbClr val="000000"/>
                </a:buClr>
                <a:defRPr/>
              </a:pPr>
              <a:t>7</a:t>
            </a:fld>
            <a:endParaRPr lang="en-US" kern="0">
              <a:solidFill>
                <a:prstClr val="black">
                  <a:tint val="75000"/>
                </a:prstClr>
              </a:solidFill>
              <a:latin typeface="TH SarabunPSK" panose="020B0500040200020003" pitchFamily="34" charset="-34"/>
              <a:cs typeface="TH SarabunPSK" panose="020B0500040200020003" pitchFamily="34" charset="-34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34BA9E-1FBF-BC9B-A53C-C144110DAB46}"/>
              </a:ext>
            </a:extLst>
          </p:cNvPr>
          <p:cNvSpPr txBox="1"/>
          <p:nvPr/>
        </p:nvSpPr>
        <p:spPr>
          <a:xfrm>
            <a:off x="161637" y="537815"/>
            <a:ext cx="11143673" cy="284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วันที่จดทะเบียน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		</a:t>
            </a:r>
            <a:endParaRPr lang="th-TH" sz="1200" kern="0" dirty="0">
              <a:solidFill>
                <a:srgbClr val="000000"/>
              </a:solidFill>
              <a:latin typeface="Sarabun" panose="00000500000000000000" pitchFamily="2" charset="-34"/>
              <a:ea typeface="Sarabun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ทะเบียนเลขที่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ก่อตั้งเมื่อ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			</a:t>
            </a:r>
            <a:endParaRPr lang="th-TH" sz="1200" kern="0" dirty="0">
              <a:solidFill>
                <a:srgbClr val="000000"/>
              </a:solidFill>
              <a:latin typeface="Sarabun" panose="00000500000000000000" pitchFamily="2" charset="-34"/>
              <a:ea typeface="Sarabun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ทุนจดทะเบียน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สัดส่วนผู้ถือหุ้นสัญชาติไทย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(%)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	</a:t>
            </a: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สัญชาติอื่น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(%)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รายชื่อกรรมการบริษัท</a:t>
            </a:r>
          </a:p>
          <a:p>
            <a:pPr marL="457189" indent="-457189" defTabSz="1219170">
              <a:lnSpc>
                <a:spcPct val="107000"/>
              </a:lnSpc>
              <a:buClr>
                <a:srgbClr val="000000"/>
              </a:buClr>
              <a:buFont typeface="+mj-lt"/>
              <a:buAutoNum type="arabicPeriod"/>
              <a:defRPr/>
            </a:pP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ตำแหน่ง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….</a:t>
            </a:r>
          </a:p>
          <a:p>
            <a:pPr marL="457189" indent="-457189" defTabSz="1219170">
              <a:lnSpc>
                <a:spcPct val="107000"/>
              </a:lnSpc>
              <a:buClr>
                <a:srgbClr val="000000"/>
              </a:buClr>
              <a:buFont typeface="+mj-lt"/>
              <a:buAutoNum type="arabicPeriod"/>
              <a:defRPr/>
            </a:pP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ตำแหน่ง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….</a:t>
            </a:r>
          </a:p>
          <a:p>
            <a:pPr marL="457189" indent="-457189" defTabSz="1219170">
              <a:lnSpc>
                <a:spcPct val="107000"/>
              </a:lnSpc>
              <a:buClr>
                <a:srgbClr val="000000"/>
              </a:buClr>
              <a:buFont typeface="+mj-lt"/>
              <a:buAutoNum type="arabicPeriod"/>
              <a:defRPr/>
            </a:pP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ตำแหน่ง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….</a:t>
            </a:r>
          </a:p>
          <a:p>
            <a:pPr marL="457189" indent="-457189" defTabSz="1219170">
              <a:lnSpc>
                <a:spcPct val="107000"/>
              </a:lnSpc>
              <a:buClr>
                <a:srgbClr val="000000"/>
              </a:buClr>
              <a:buFont typeface="+mj-lt"/>
              <a:buAutoNum type="arabicPeriod"/>
              <a:defRPr/>
            </a:pP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ตำแหน่ง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….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2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ที่อยู่กิจการ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ประเภทธุรกิจ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: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เช่น วิสาหกิจเริ่มต้น (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Startup)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จำนวนบุคลากรทั้งหมด       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….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 (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ประกอบด้วย ฝ่ายบริหาร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…..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</a:t>
            </a:r>
            <a:r>
              <a:rPr lang="th-TH" sz="1200" dirty="0">
                <a:latin typeface="Sarabun" panose="00000500000000000000" pitchFamily="2" charset="-34"/>
                <a:ea typeface="Sarabun"/>
                <a:cs typeface="Sarabun" panose="00000500000000000000" pitchFamily="2" charset="-34"/>
              </a:rPr>
              <a:t>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ฝ่ายวิจัยและพัฒนา 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….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</a:t>
            </a:r>
            <a:r>
              <a:rPr lang="th-TH" sz="1200" dirty="0">
                <a:latin typeface="Sarabun" panose="00000500000000000000" pitchFamily="2" charset="-34"/>
                <a:ea typeface="Sarabun"/>
                <a:cs typeface="Sarabun" panose="00000500000000000000" pitchFamily="2" charset="-34"/>
              </a:rPr>
              <a:t>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ฝ่ายผลิต/วิศวกรรม 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....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</a:t>
            </a:r>
            <a:r>
              <a:rPr lang="th-TH" sz="1200" dirty="0">
                <a:latin typeface="Sarabun" panose="00000500000000000000" pitchFamily="2" charset="-34"/>
                <a:ea typeface="Sarabun"/>
                <a:cs typeface="Sarabun" panose="00000500000000000000" pitchFamily="2" charset="-34"/>
              </a:rPr>
              <a:t>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ฝ่ายการตลาด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….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</a:t>
            </a:r>
            <a:r>
              <a:rPr lang="th-TH" sz="1200" dirty="0">
                <a:latin typeface="Sarabun" panose="00000500000000000000" pitchFamily="2" charset="-34"/>
                <a:ea typeface="Sarabun"/>
                <a:cs typeface="Sarabun" panose="00000500000000000000" pitchFamily="2" charset="-34"/>
              </a:rPr>
              <a:t>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พนักงานทั่วไป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…..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คน)</a:t>
            </a:r>
            <a:endParaRPr lang="en-US" sz="1200" kern="0" dirty="0">
              <a:solidFill>
                <a:srgbClr val="000000"/>
              </a:solidFill>
              <a:latin typeface="Sarabun" panose="00000500000000000000" pitchFamily="2" charset="-34"/>
              <a:ea typeface="Sarabun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ภาพรวมธุรกิจ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AB341-724D-8322-767B-6FEBE7C5DC0B}"/>
              </a:ext>
            </a:extLst>
          </p:cNvPr>
          <p:cNvSpPr txBox="1"/>
          <p:nvPr/>
        </p:nvSpPr>
        <p:spPr>
          <a:xfrm>
            <a:off x="161637" y="50309"/>
            <a:ext cx="6096000" cy="33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en-US" sz="1600" b="1" kern="0" dirty="0" err="1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บริษัท</a:t>
            </a:r>
            <a:r>
              <a:rPr lang="en-US" sz="1600" b="1" kern="0" dirty="0">
                <a:solidFill>
                  <a:srgbClr val="000000"/>
                </a:solidFill>
                <a:latin typeface="Sarabun" panose="00000500000000000000" pitchFamily="2" charset="-34"/>
                <a:ea typeface="Sarabun"/>
                <a:cs typeface="Sarabun" panose="00000500000000000000" pitchFamily="2" charset="-34"/>
                <a:sym typeface="Arial"/>
              </a:rPr>
              <a:t> …………………………..</a:t>
            </a:r>
            <a:endParaRPr lang="en-US" sz="1200" b="1" kern="0" dirty="0">
              <a:solidFill>
                <a:srgbClr val="000000"/>
              </a:solidFill>
              <a:latin typeface="Sarabun" panose="00000500000000000000" pitchFamily="2" charset="-34"/>
              <a:ea typeface="Times New Roman" panose="02020603050405020304" pitchFamily="18" charset="0"/>
              <a:cs typeface="Sarabun" panose="00000500000000000000" pitchFamily="2" charset="-3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198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6E58D-6212-FE81-20B6-96D49F96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B2D344-3C40-2E39-3913-FA1DF363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3E50EECB-5502-4D0B-B1ED-31B3BA7CCA52}" type="slidenum">
              <a:rPr lang="en-US" sz="1000" kern="0">
                <a:solidFill>
                  <a:prstClr val="black">
                    <a:tint val="75000"/>
                  </a:prstClr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pPr defTabSz="1219170">
                <a:buClr>
                  <a:srgbClr val="000000"/>
                </a:buClr>
                <a:defRPr/>
              </a:pPr>
              <a:t>8</a:t>
            </a:fld>
            <a:endParaRPr lang="en-US" sz="1000" kern="0">
              <a:solidFill>
                <a:prstClr val="black">
                  <a:tint val="75000"/>
                </a:prstClr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2ED0B4-9ACC-9167-EDA6-5FE0D45D0E59}"/>
              </a:ext>
            </a:extLst>
          </p:cNvPr>
          <p:cNvSpPr txBox="1"/>
          <p:nvPr/>
        </p:nvSpPr>
        <p:spPr>
          <a:xfrm>
            <a:off x="161635" y="65735"/>
            <a:ext cx="8783189" cy="33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ผลิตภัณฑ์ / เทคโนโลยี : …</a:t>
            </a:r>
            <a:r>
              <a:rPr lang="en-US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(</a:t>
            </a:r>
            <a:r>
              <a:rPr lang="th-TH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สำหรับ 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Medical Devices </a:t>
            </a:r>
            <a:r>
              <a:rPr lang="th-TH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และ 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Digital Health)</a:t>
            </a: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........</a:t>
            </a:r>
            <a:endParaRPr lang="en-US" sz="1200" b="1" kern="100" dirty="0">
              <a:solidFill>
                <a:sysClr val="windowText" lastClr="000000"/>
              </a:solidFill>
              <a:effectLst/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C0982505-2FFF-90CE-1B1A-B41D093C149A}"/>
              </a:ext>
            </a:extLst>
          </p:cNvPr>
          <p:cNvSpPr txBox="1"/>
          <p:nvPr/>
        </p:nvSpPr>
        <p:spPr>
          <a:xfrm>
            <a:off x="161635" y="648426"/>
            <a:ext cx="9314873" cy="2447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เลขที่ของสถานที่ที่ได้รับอนุญาตผลิตหรือนำเข้าเครื่องมือแพทย์ (</a:t>
            </a:r>
            <a:r>
              <a:rPr lang="th-TH" sz="1200" b="1" kern="0" dirty="0" err="1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สผ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.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/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สน.)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ระดับ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TRL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ผลิตภัณฑ์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วัตถุประสงค์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Intended Use) :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ใช้เพื่อขยายหลอดเลือด</a:t>
            </a:r>
            <a:b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รอยโรคที่บ่งชี้ได้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โรคหลอดเลือดหัวใจตีบ ระยะที่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1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หลักการทำงานของผลิตภัณฑ์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ใส่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stent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เข้าไปในหลอดเลือด ไปยังตำแหน่งเป้าหมาย และใช้แรงในการดัน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balloon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เพื่อขยายหลอดเลือด</a:t>
            </a:r>
            <a:endParaRPr lang="en-US" sz="1200" i="1" kern="0" dirty="0">
              <a:solidFill>
                <a:srgbClr val="C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วิธีใช้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ใส่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stent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และ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delivery system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เข้าผ่านทางช่องเปิดที่ผ่านการศัลยกรรมบริเวณขาหนีบ</a:t>
            </a:r>
            <a:endParaRPr lang="en-US" sz="1200" i="1" kern="0" dirty="0">
              <a:solidFill>
                <a:srgbClr val="C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มาตรฐานผลิตภัณฑ์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Design verification, Analytical performance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)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: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 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การขึ้นทะเบียน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(</a:t>
            </a:r>
            <a:r>
              <a:rPr lang="en-US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Full/ Partial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เลขที่ได้รับอนุญาต)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การรวมกลุ่ม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Grouping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เครื่องมือแพทย์)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เช่น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single, system, family,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family of system, IVD test-kit, IVD clusters 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	</a:t>
            </a:r>
            <a:endParaRPr lang="en-US" sz="1200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ขึ้นทะเบียนผลิตภัณฑ์ในบัญชีนวัตกรรมของประเทศไทย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(ถ้ามี)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เทคโนโลยี/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IP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และ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FTO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b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endParaRPr lang="en-US" sz="1200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168D0C8C-7836-FF54-6D81-7A60528F52A5}"/>
              </a:ext>
            </a:extLst>
          </p:cNvPr>
          <p:cNvSpPr/>
          <p:nvPr/>
        </p:nvSpPr>
        <p:spPr>
          <a:xfrm>
            <a:off x="8848436" y="816571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ใส่รูปผลิตภัณฑ์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668103F1-6323-51E2-CD2E-BD9B51D98902}"/>
              </a:ext>
            </a:extLst>
          </p:cNvPr>
          <p:cNvSpPr/>
          <p:nvPr/>
        </p:nvSpPr>
        <p:spPr>
          <a:xfrm>
            <a:off x="6627685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ใบขึ้นทะเบียนผลิตภัณฑ์ฯ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3" name="สี่เหลี่ยมผืนผ้า 9">
            <a:extLst>
              <a:ext uri="{FF2B5EF4-FFF2-40B4-BE49-F238E27FC236}">
                <a16:creationId xmlns:a16="http://schemas.microsoft.com/office/drawing/2014/main" id="{836226F3-F34F-77FB-A3D7-2581C8A3CBE7}"/>
              </a:ext>
            </a:extLst>
          </p:cNvPr>
          <p:cNvSpPr/>
          <p:nvPr/>
        </p:nvSpPr>
        <p:spPr>
          <a:xfrm>
            <a:off x="360812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ใบรับรองระบบคุณภาพการผลิต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ISO 13485</a:t>
            </a:r>
          </a:p>
        </p:txBody>
      </p:sp>
      <p:sp>
        <p:nvSpPr>
          <p:cNvPr id="4" name="สี่เหลี่ยมผืนผ้า 10">
            <a:extLst>
              <a:ext uri="{FF2B5EF4-FFF2-40B4-BE49-F238E27FC236}">
                <a16:creationId xmlns:a16="http://schemas.microsoft.com/office/drawing/2014/main" id="{45A29564-976D-DCA5-F75E-5EB9852A0901}"/>
              </a:ext>
            </a:extLst>
          </p:cNvPr>
          <p:cNvSpPr/>
          <p:nvPr/>
        </p:nvSpPr>
        <p:spPr>
          <a:xfrm>
            <a:off x="3494248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</a:t>
            </a:r>
            <a:r>
              <a:rPr lang="th-TH" sz="1200" dirty="0" err="1">
                <a:latin typeface="Sarabun" panose="00000500000000000000" pitchFamily="2" charset="-34"/>
                <a:cs typeface="Sarabun" panose="00000500000000000000" pitchFamily="2" charset="-34"/>
              </a:rPr>
              <a:t>สผ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0964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A80C7-366C-0D64-71B8-429FEF080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5C799F-F73A-B837-F79C-06118F150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3E50EECB-5502-4D0B-B1ED-31B3BA7CCA52}" type="slidenum">
              <a:rPr lang="en-US" sz="1000" kern="0">
                <a:solidFill>
                  <a:prstClr val="black">
                    <a:tint val="75000"/>
                  </a:prstClr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pPr defTabSz="1219170">
                <a:buClr>
                  <a:srgbClr val="000000"/>
                </a:buClr>
                <a:defRPr/>
              </a:pPr>
              <a:t>9</a:t>
            </a:fld>
            <a:endParaRPr lang="en-US" sz="1000" kern="0">
              <a:solidFill>
                <a:prstClr val="black">
                  <a:tint val="75000"/>
                </a:prstClr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6557F7-7F9B-7BB4-1557-15FD41225B1B}"/>
              </a:ext>
            </a:extLst>
          </p:cNvPr>
          <p:cNvSpPr txBox="1"/>
          <p:nvPr/>
        </p:nvSpPr>
        <p:spPr>
          <a:xfrm>
            <a:off x="161635" y="65735"/>
            <a:ext cx="8783189" cy="33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ผลิตภัณฑ์ / เทคโนโลยี : …</a:t>
            </a:r>
            <a:r>
              <a:rPr lang="en-US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(</a:t>
            </a:r>
            <a:r>
              <a:rPr lang="th-TH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สำหรับ 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ATMPs, </a:t>
            </a:r>
            <a:r>
              <a:rPr lang="th-TH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ยา</a:t>
            </a:r>
            <a:r>
              <a:rPr lang="en-US" sz="1600" i="1" kern="100" dirty="0">
                <a:solidFill>
                  <a:srgbClr val="C40F0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)</a:t>
            </a:r>
            <a:r>
              <a:rPr lang="th-TH" sz="1600" b="1" kern="100" dirty="0">
                <a:solidFill>
                  <a:sysClr val="windowText" lastClr="000000"/>
                </a:solidFill>
                <a:effectLst/>
                <a:latin typeface="Sarabun" panose="00000500000000000000" pitchFamily="2" charset="-34"/>
                <a:cs typeface="Sarabun" panose="00000500000000000000" pitchFamily="2" charset="-34"/>
              </a:rPr>
              <a:t>........</a:t>
            </a:r>
            <a:endParaRPr lang="en-US" sz="1200" b="1" kern="100" dirty="0">
              <a:solidFill>
                <a:sysClr val="windowText" lastClr="000000"/>
              </a:solidFill>
              <a:effectLst/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828ABA50-3BF5-13FF-CE25-FA9AFCB77809}"/>
              </a:ext>
            </a:extLst>
          </p:cNvPr>
          <p:cNvSpPr txBox="1"/>
          <p:nvPr/>
        </p:nvSpPr>
        <p:spPr>
          <a:xfrm>
            <a:off x="161635" y="648426"/>
            <a:ext cx="9314873" cy="2447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เลขที่ของสถานที่ที่ได้รับอนุญาตผลิตหรือนำเข้าเครื่องมือแพทย์ (</a:t>
            </a:r>
            <a:r>
              <a:rPr lang="th-TH" sz="1200" b="1" kern="0" dirty="0" err="1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ผ.ย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.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1/</a:t>
            </a:r>
            <a:r>
              <a:rPr lang="th-TH" sz="1200" b="1" kern="0" dirty="0" err="1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น.ย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.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1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)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ระดับ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TRL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ผลิตภัณฑ์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วัตถุประสงค์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Intended Use) : </a:t>
            </a:r>
            <a:r>
              <a:rPr lang="th-TH" sz="1200" i="1" kern="0" dirty="0">
                <a:solidFill>
                  <a:srgbClr val="C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ใช้เพื่อรักษาโรคเบาหวาน</a:t>
            </a:r>
            <a:b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รอยโรคที่บ่งชี้ได้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</a:t>
            </a:r>
            <a:r>
              <a:rPr lang="th-TH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โรคเบาหวานประเภทที่ </a:t>
            </a:r>
            <a:r>
              <a:rPr lang="en-US" sz="1200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2</a:t>
            </a:r>
            <a:endParaRPr lang="th-TH" sz="1200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หลักการทำงานของผลิตภัณฑ์ </a:t>
            </a:r>
            <a:r>
              <a:rPr lang="en-US" sz="1200" b="1" kern="0" dirty="0">
                <a:solidFill>
                  <a:srgbClr val="FF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r>
              <a:rPr lang="th-TH" sz="1200" kern="0" dirty="0">
                <a:solidFill>
                  <a:srgbClr val="FF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ยับยั้งการผลิตกลูโคสในตับ ลดการดูดซึมน้ำตาลในลำไส้ และเพิ่มความไวของเซลล์ในร่างกายต่ออินซูลิน </a:t>
            </a:r>
            <a:endParaRPr lang="en-US" sz="1200" kern="0" dirty="0">
              <a:solidFill>
                <a:srgbClr val="FF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kern="0" dirty="0">
                <a:solidFill>
                  <a:srgbClr val="FF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ทำให้ร่างกายนำกลูโคสไปใช้ได้ดีขึ้น โดยไม่กระตุ้นตับอ่อนให้หลั่งอินซูลินเพิ่มขึ้น</a:t>
            </a:r>
            <a:endParaRPr lang="en-US" sz="1200" i="1" kern="0" dirty="0">
              <a:solidFill>
                <a:srgbClr val="FF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วิธีใช้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: </a:t>
            </a:r>
            <a:r>
              <a:rPr lang="th-TH" sz="1200" kern="0" dirty="0">
                <a:solidFill>
                  <a:srgbClr val="FF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รับประทาน</a:t>
            </a:r>
            <a:endParaRPr lang="en-US" sz="1200" i="1" kern="0" dirty="0">
              <a:solidFill>
                <a:srgbClr val="FF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มาตรฐานผลิตภัณฑ์ (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Design verification, Analytical performance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)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: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 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เลขทะเบียนตำรับยา [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Marketing Authorization Number]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ขึ้นทะเบียนผลิตภัณฑ์ในบัญชีนวัตกรรมของประเทศไทย </a:t>
            </a:r>
            <a:r>
              <a:rPr lang="th-TH" sz="1200" b="1" dirty="0">
                <a:latin typeface="Sarabun" panose="00000500000000000000" pitchFamily="2" charset="-34"/>
                <a:cs typeface="Sarabun" panose="00000500000000000000" pitchFamily="2" charset="-34"/>
              </a:rPr>
              <a:t>(ถ้ามี)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</a:t>
            </a:r>
            <a:endParaRPr lang="th-TH" sz="1200" b="1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  <a:p>
            <a:pPr defTabSz="1219170">
              <a:lnSpc>
                <a:spcPct val="107000"/>
              </a:lnSpc>
              <a:buClr>
                <a:srgbClr val="000000"/>
              </a:buClr>
              <a:defRPr/>
            </a:pP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เทคโนโลยี/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IP 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และ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FTO</a:t>
            </a:r>
            <a: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 </a:t>
            </a:r>
            <a:r>
              <a:rPr lang="en-US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: </a:t>
            </a:r>
            <a:br>
              <a:rPr lang="th-TH" sz="1200" b="1" kern="0" dirty="0">
                <a:solidFill>
                  <a:srgbClr val="000000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</a:br>
            <a:endParaRPr lang="en-US" sz="1200" kern="0" dirty="0">
              <a:solidFill>
                <a:srgbClr val="000000"/>
              </a:solidFill>
              <a:latin typeface="Sarabun" panose="00000500000000000000" pitchFamily="2" charset="-34"/>
              <a:cs typeface="Sarabun" panose="00000500000000000000" pitchFamily="2" charset="-34"/>
              <a:sym typeface="Arial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82732D63-2CAF-D6A0-6202-E2C59777413E}"/>
              </a:ext>
            </a:extLst>
          </p:cNvPr>
          <p:cNvSpPr/>
          <p:nvPr/>
        </p:nvSpPr>
        <p:spPr>
          <a:xfrm>
            <a:off x="8848436" y="816571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ใส่รูปผลิตภัณฑ์</a:t>
            </a:r>
            <a:endParaRPr lang="en-US" sz="1200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6944AFE8-42AC-31E9-0090-C231D2CC0DB4}"/>
              </a:ext>
            </a:extLst>
          </p:cNvPr>
          <p:cNvSpPr/>
          <p:nvPr/>
        </p:nvSpPr>
        <p:spPr>
          <a:xfrm>
            <a:off x="6627685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ใบสำคัญการขึ้นทะเบียนยา (ย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2)</a:t>
            </a:r>
          </a:p>
        </p:txBody>
      </p:sp>
      <p:sp>
        <p:nvSpPr>
          <p:cNvPr id="3" name="สี่เหลี่ยมผืนผ้า 9">
            <a:extLst>
              <a:ext uri="{FF2B5EF4-FFF2-40B4-BE49-F238E27FC236}">
                <a16:creationId xmlns:a16="http://schemas.microsoft.com/office/drawing/2014/main" id="{73BCC2ED-2241-82A2-E777-E948B6EB2237}"/>
              </a:ext>
            </a:extLst>
          </p:cNvPr>
          <p:cNvSpPr/>
          <p:nvPr/>
        </p:nvSpPr>
        <p:spPr>
          <a:xfrm>
            <a:off x="360812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ใบรับรองระบบคุณภาพการผลิต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GMP 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และหรือ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WHO GMP </a:t>
            </a:r>
            <a:r>
              <a:rPr lang="th-TH" sz="1200" dirty="0">
                <a:latin typeface="Sarabun" panose="00000500000000000000" pitchFamily="2" charset="-34"/>
                <a:cs typeface="Sarabun" panose="00000500000000000000" pitchFamily="2" charset="-34"/>
              </a:rPr>
              <a:t>และหรือ </a:t>
            </a:r>
            <a:r>
              <a:rPr lang="en-US" sz="1200" dirty="0">
                <a:latin typeface="Sarabun" panose="00000500000000000000" pitchFamily="2" charset="-34"/>
                <a:cs typeface="Sarabun" panose="00000500000000000000" pitchFamily="2" charset="-34"/>
              </a:rPr>
              <a:t>EU GMP</a:t>
            </a:r>
          </a:p>
        </p:txBody>
      </p:sp>
      <p:sp>
        <p:nvSpPr>
          <p:cNvPr id="4" name="สี่เหลี่ยมผืนผ้า 10">
            <a:extLst>
              <a:ext uri="{FF2B5EF4-FFF2-40B4-BE49-F238E27FC236}">
                <a16:creationId xmlns:a16="http://schemas.microsoft.com/office/drawing/2014/main" id="{1F8F6B0D-4496-23E2-5B0B-20DAA369D203}"/>
              </a:ext>
            </a:extLst>
          </p:cNvPr>
          <p:cNvSpPr/>
          <p:nvPr/>
        </p:nvSpPr>
        <p:spPr>
          <a:xfrm>
            <a:off x="3494248" y="3727160"/>
            <a:ext cx="3048000" cy="19977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dirty="0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ใบ </a:t>
            </a:r>
            <a:r>
              <a:rPr lang="th-TH" sz="1200" kern="0" dirty="0" err="1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ผ.ย</a:t>
            </a:r>
            <a:r>
              <a:rPr lang="th-TH" sz="1200" kern="0" dirty="0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.</a:t>
            </a:r>
            <a:r>
              <a:rPr lang="en-US" sz="1200" kern="0" dirty="0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1/</a:t>
            </a:r>
            <a:r>
              <a:rPr lang="th-TH" sz="1200" kern="0" dirty="0" err="1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น.ย</a:t>
            </a:r>
            <a:r>
              <a:rPr lang="th-TH" sz="1200" kern="0" dirty="0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.</a:t>
            </a:r>
            <a:r>
              <a:rPr lang="en-US" sz="1200" kern="0" dirty="0">
                <a:solidFill>
                  <a:srgbClr val="FFFFFF"/>
                </a:solidFill>
                <a:latin typeface="Sarabun" panose="00000500000000000000" pitchFamily="2" charset="-34"/>
                <a:cs typeface="Sarabun" panose="00000500000000000000" pitchFamily="2" charset="-34"/>
                <a:sym typeface="Arial"/>
              </a:rPr>
              <a:t>1</a:t>
            </a:r>
            <a:endParaRPr lang="en-US" sz="1200" dirty="0">
              <a:solidFill>
                <a:srgbClr val="FFFFFF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72947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a4603c-6e47-42cf-880e-a7a65542ee7b">
      <Terms xmlns="http://schemas.microsoft.com/office/infopath/2007/PartnerControls"/>
    </lcf76f155ced4ddcb4097134ff3c332f>
    <TaxCatchAll xmlns="25c37922-c164-467d-b26a-004c7e8e20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0A7C967FE1277143B4A2C2F2F694B5F2" ma:contentTypeVersion="18" ma:contentTypeDescription="สร้างเอกสารใหม่" ma:contentTypeScope="" ma:versionID="d11275703ec8a90b013effd0e8e0fac4">
  <xsd:schema xmlns:xsd="http://www.w3.org/2001/XMLSchema" xmlns:xs="http://www.w3.org/2001/XMLSchema" xmlns:p="http://schemas.microsoft.com/office/2006/metadata/properties" xmlns:ns2="03a4603c-6e47-42cf-880e-a7a65542ee7b" xmlns:ns3="25c37922-c164-467d-b26a-004c7e8e20a5" targetNamespace="http://schemas.microsoft.com/office/2006/metadata/properties" ma:root="true" ma:fieldsID="5dbe498bfee27e312306b42c19264bf1" ns2:_="" ns3:_="">
    <xsd:import namespace="03a4603c-6e47-42cf-880e-a7a65542ee7b"/>
    <xsd:import namespace="25c37922-c164-467d-b26a-004c7e8e2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4603c-6e47-42cf-880e-a7a65542ee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แท็กรูป" ma:readOnly="false" ma:fieldId="{5cf76f15-5ced-4ddc-b409-7134ff3c332f}" ma:taxonomyMulti="true" ma:sspId="ec636e79-a24d-41f8-aac2-f7c2b2b542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37922-c164-467d-b26a-004c7e8e20a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แชร์กับ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แชร์พร้อมกับรายละเอียด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8437fa2-8bf4-45fa-bae0-806184cda1ac}" ma:internalName="TaxCatchAll" ma:showField="CatchAllData" ma:web="25c37922-c164-467d-b26a-004c7e8e2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0030B9-F564-40E1-9D69-DF6592349A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B890A8-2285-40BD-B5C7-0929F626AF9B}">
  <ds:schemaRefs>
    <ds:schemaRef ds:uri="http://schemas.microsoft.com/office/2006/metadata/properties"/>
    <ds:schemaRef ds:uri="http://schemas.microsoft.com/office/infopath/2007/PartnerControls"/>
    <ds:schemaRef ds:uri="03a4603c-6e47-42cf-880e-a7a65542ee7b"/>
    <ds:schemaRef ds:uri="25c37922-c164-467d-b26a-004c7e8e20a5"/>
  </ds:schemaRefs>
</ds:datastoreItem>
</file>

<file path=customXml/itemProps3.xml><?xml version="1.0" encoding="utf-8"?>
<ds:datastoreItem xmlns:ds="http://schemas.openxmlformats.org/officeDocument/2006/customXml" ds:itemID="{D6C49567-A3FD-4C6F-B339-29557D2551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a4603c-6e47-42cf-880e-a7a65542ee7b"/>
    <ds:schemaRef ds:uri="25c37922-c164-467d-b26a-004c7e8e2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2516</Words>
  <Application>Microsoft Office PowerPoint</Application>
  <PresentationFormat>Widescreen</PresentationFormat>
  <Paragraphs>221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Sarabun</vt:lpstr>
      <vt:lpstr>TH SarabunPSK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Sunicha Chanvatik</dc:creator>
  <cp:lastModifiedBy>Soravit Harncharoenchit</cp:lastModifiedBy>
  <cp:revision>7</cp:revision>
  <dcterms:created xsi:type="dcterms:W3CDTF">2024-05-23T05:44:48Z</dcterms:created>
  <dcterms:modified xsi:type="dcterms:W3CDTF">2026-06-17T03:00:58Z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0x0101000A7C967FE1277143B4A2C2F2F694B5F2</vt:lpwstr>
  </property>
</Properties>
</file>